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76" r:id="rId1"/>
  </p:sldMasterIdLst>
  <p:sldIdLst>
    <p:sldId id="289" r:id="rId2"/>
    <p:sldId id="257" r:id="rId3"/>
    <p:sldId id="258" r:id="rId4"/>
    <p:sldId id="265" r:id="rId5"/>
    <p:sldId id="266" r:id="rId6"/>
    <p:sldId id="267" r:id="rId7"/>
    <p:sldId id="268" r:id="rId8"/>
    <p:sldId id="270" r:id="rId9"/>
    <p:sldId id="271" r:id="rId10"/>
    <p:sldId id="275" r:id="rId11"/>
    <p:sldId id="276" r:id="rId12"/>
    <p:sldId id="277" r:id="rId13"/>
    <p:sldId id="269" r:id="rId14"/>
    <p:sldId id="278" r:id="rId15"/>
    <p:sldId id="285" r:id="rId16"/>
    <p:sldId id="286" r:id="rId17"/>
    <p:sldId id="281" r:id="rId18"/>
    <p:sldId id="282" r:id="rId19"/>
    <p:sldId id="283" r:id="rId20"/>
    <p:sldId id="291" r:id="rId21"/>
    <p:sldId id="280" r:id="rId22"/>
    <p:sldId id="287"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F7C2B5-481C-D041-AA8B-E4E42EAEC59F}" v="21" dt="2024-02-05T10:29:19.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664"/>
  </p:normalViewPr>
  <p:slideViewPr>
    <p:cSldViewPr snapToGrid="0">
      <p:cViewPr varScale="1">
        <p:scale>
          <a:sx n="121" d="100"/>
          <a:sy n="121" d="100"/>
        </p:scale>
        <p:origin x="200" y="344"/>
      </p:cViewPr>
      <p:guideLst/>
    </p:cSldViewPr>
  </p:slideViewPr>
  <p:notesTextViewPr>
    <p:cViewPr>
      <p:scale>
        <a:sx n="1" d="1"/>
        <a:sy n="1" d="1"/>
      </p:scale>
      <p:origin x="0" y="0"/>
    </p:cViewPr>
  </p:notesTextViewPr>
  <p:sorterViewPr>
    <p:cViewPr>
      <p:scale>
        <a:sx n="107" d="100"/>
        <a:sy n="10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3AE606-A15F-428F-828D-1193B9A15648}" type="doc">
      <dgm:prSet loTypeId="urn:microsoft.com/office/officeart/2016/7/layout/RepeatingBendingProcessNew" loCatId="process" qsTypeId="urn:microsoft.com/office/officeart/2005/8/quickstyle/simple4" qsCatId="simple" csTypeId="urn:microsoft.com/office/officeart/2005/8/colors/colorful5" csCatId="colorful"/>
      <dgm:spPr/>
      <dgm:t>
        <a:bodyPr/>
        <a:lstStyle/>
        <a:p>
          <a:endParaRPr lang="en-US"/>
        </a:p>
      </dgm:t>
    </dgm:pt>
    <dgm:pt modelId="{0DCAD5B9-4A32-4331-8B96-EF6BB871CFB2}">
      <dgm:prSet/>
      <dgm:spPr/>
      <dgm:t>
        <a:bodyPr/>
        <a:lstStyle/>
        <a:p>
          <a:r>
            <a:rPr lang="en-IN" b="1"/>
            <a:t>Project Planning and Scope Definition:</a:t>
          </a:r>
          <a:r>
            <a:rPr lang="en-IN"/>
            <a:t> Specific vulnerabilities were defined to be addressed, project objectives were set, and the hardware and software requirements were planned.</a:t>
          </a:r>
          <a:endParaRPr lang="en-US"/>
        </a:p>
      </dgm:t>
    </dgm:pt>
    <dgm:pt modelId="{56405F5C-7160-4BC3-BC61-245FCD66931A}" type="parTrans" cxnId="{81162774-5475-4767-AF5B-7B9E66BCC956}">
      <dgm:prSet/>
      <dgm:spPr/>
      <dgm:t>
        <a:bodyPr/>
        <a:lstStyle/>
        <a:p>
          <a:endParaRPr lang="en-US"/>
        </a:p>
      </dgm:t>
    </dgm:pt>
    <dgm:pt modelId="{77C45B92-BDEE-4E06-9367-1AE9CE174A0C}" type="sibTrans" cxnId="{81162774-5475-4767-AF5B-7B9E66BCC956}">
      <dgm:prSet phldrT="1" phldr="0"/>
      <dgm:spPr/>
      <dgm:t>
        <a:bodyPr/>
        <a:lstStyle/>
        <a:p>
          <a:r>
            <a:rPr lang="en-US"/>
            <a:t>1</a:t>
          </a:r>
        </a:p>
      </dgm:t>
    </dgm:pt>
    <dgm:pt modelId="{65AB019B-D9F8-4C6A-B366-A7E787AFD694}">
      <dgm:prSet/>
      <dgm:spPr/>
      <dgm:t>
        <a:bodyPr/>
        <a:lstStyle/>
        <a:p>
          <a:r>
            <a:rPr lang="en-IN" b="1"/>
            <a:t>Research and Learning:</a:t>
          </a:r>
          <a:r>
            <a:rPr lang="en-IN"/>
            <a:t> A comprehensive understanding of the Raspberry Pi 4, Python 3 libraries, and the vulnerabilities targeted by the scanning tools was gained.</a:t>
          </a:r>
          <a:endParaRPr lang="en-US"/>
        </a:p>
      </dgm:t>
    </dgm:pt>
    <dgm:pt modelId="{FC72CC47-2F20-4079-8443-0208BA5073BC}" type="parTrans" cxnId="{91C8CA2F-0A98-4E19-825D-8B06AFE9EE40}">
      <dgm:prSet/>
      <dgm:spPr/>
      <dgm:t>
        <a:bodyPr/>
        <a:lstStyle/>
        <a:p>
          <a:endParaRPr lang="en-US"/>
        </a:p>
      </dgm:t>
    </dgm:pt>
    <dgm:pt modelId="{0E151599-EE6A-4990-980F-423684B08F4B}" type="sibTrans" cxnId="{91C8CA2F-0A98-4E19-825D-8B06AFE9EE40}">
      <dgm:prSet phldrT="2" phldr="0"/>
      <dgm:spPr/>
      <dgm:t>
        <a:bodyPr/>
        <a:lstStyle/>
        <a:p>
          <a:r>
            <a:rPr lang="en-US"/>
            <a:t>2</a:t>
          </a:r>
        </a:p>
      </dgm:t>
    </dgm:pt>
    <dgm:pt modelId="{D432C0FA-3E7B-4B2E-93E2-CC9AD7A43F97}">
      <dgm:prSet/>
      <dgm:spPr/>
      <dgm:t>
        <a:bodyPr/>
        <a:lstStyle/>
        <a:p>
          <a:r>
            <a:rPr lang="en-IN" b="1"/>
            <a:t>Environment Setup:</a:t>
          </a:r>
          <a:r>
            <a:rPr lang="en-IN"/>
            <a:t> The Raspberry Pi 4 was configured with necessary dependencies, and vulnerability scanning tools were installed and set up for seamless integration.</a:t>
          </a:r>
          <a:endParaRPr lang="en-US"/>
        </a:p>
      </dgm:t>
    </dgm:pt>
    <dgm:pt modelId="{7E76B57F-306E-4703-8961-0DE855A296B1}" type="parTrans" cxnId="{49168AE9-FD36-486C-928D-D28ACE9566E6}">
      <dgm:prSet/>
      <dgm:spPr/>
      <dgm:t>
        <a:bodyPr/>
        <a:lstStyle/>
        <a:p>
          <a:endParaRPr lang="en-US"/>
        </a:p>
      </dgm:t>
    </dgm:pt>
    <dgm:pt modelId="{9156A35B-F3AA-493D-84C7-F6275B2F7327}" type="sibTrans" cxnId="{49168AE9-FD36-486C-928D-D28ACE9566E6}">
      <dgm:prSet phldrT="3" phldr="0"/>
      <dgm:spPr/>
      <dgm:t>
        <a:bodyPr/>
        <a:lstStyle/>
        <a:p>
          <a:r>
            <a:rPr lang="en-US"/>
            <a:t>3</a:t>
          </a:r>
        </a:p>
      </dgm:t>
    </dgm:pt>
    <dgm:pt modelId="{EAC79A7B-3D35-413A-8023-F56BA09DA5E4}">
      <dgm:prSet/>
      <dgm:spPr/>
      <dgm:t>
        <a:bodyPr/>
        <a:lstStyle/>
        <a:p>
          <a:r>
            <a:rPr lang="en-IN" b="1"/>
            <a:t>Design and Architecture:</a:t>
          </a:r>
          <a:r>
            <a:rPr lang="en-IN"/>
            <a:t> The structure of the terminal application was strategically planned, a user-friendly interface was created, and a cohesive framework for integrating various security tools was designed.</a:t>
          </a:r>
          <a:endParaRPr lang="en-US"/>
        </a:p>
      </dgm:t>
    </dgm:pt>
    <dgm:pt modelId="{5D702AE8-66E5-4AA7-B37F-6FE33A2D48FE}" type="parTrans" cxnId="{199139C8-A573-4C36-8B92-519CD6BA4903}">
      <dgm:prSet/>
      <dgm:spPr/>
      <dgm:t>
        <a:bodyPr/>
        <a:lstStyle/>
        <a:p>
          <a:endParaRPr lang="en-US"/>
        </a:p>
      </dgm:t>
    </dgm:pt>
    <dgm:pt modelId="{BC06442A-516F-4F17-97EF-BB5B5D72E8E2}" type="sibTrans" cxnId="{199139C8-A573-4C36-8B92-519CD6BA4903}">
      <dgm:prSet phldrT="4" phldr="0"/>
      <dgm:spPr/>
      <dgm:t>
        <a:bodyPr/>
        <a:lstStyle/>
        <a:p>
          <a:r>
            <a:rPr lang="en-US"/>
            <a:t>4</a:t>
          </a:r>
        </a:p>
      </dgm:t>
    </dgm:pt>
    <dgm:pt modelId="{C7DED124-5B48-4978-9BB8-37C4208C325B}">
      <dgm:prSet/>
      <dgm:spPr/>
      <dgm:t>
        <a:bodyPr/>
        <a:lstStyle/>
        <a:p>
          <a:r>
            <a:rPr lang="en-IN" b="1" dirty="0"/>
            <a:t>Coding and Implementation: </a:t>
          </a:r>
          <a:r>
            <a:rPr lang="en-IN" dirty="0"/>
            <a:t>The terminal application was developed using Python 3, and renowned security tools were integrated. Functions for input validation, website scanning, and detailed report generation were implemented.</a:t>
          </a:r>
          <a:endParaRPr lang="en-US" dirty="0"/>
        </a:p>
      </dgm:t>
    </dgm:pt>
    <dgm:pt modelId="{06C49694-6F02-4B70-8A9C-17B06AB82BCF}" type="parTrans" cxnId="{8F9E03BB-262C-47A6-BA7D-6D071BB3B5DB}">
      <dgm:prSet/>
      <dgm:spPr/>
      <dgm:t>
        <a:bodyPr/>
        <a:lstStyle/>
        <a:p>
          <a:endParaRPr lang="en-US"/>
        </a:p>
      </dgm:t>
    </dgm:pt>
    <dgm:pt modelId="{4B1B8A00-2951-4EE2-AAA4-93CC9D498C14}" type="sibTrans" cxnId="{8F9E03BB-262C-47A6-BA7D-6D071BB3B5DB}">
      <dgm:prSet phldrT="5" phldr="0"/>
      <dgm:spPr/>
      <dgm:t>
        <a:bodyPr/>
        <a:lstStyle/>
        <a:p>
          <a:r>
            <a:rPr lang="en-US"/>
            <a:t>5</a:t>
          </a:r>
        </a:p>
      </dgm:t>
    </dgm:pt>
    <dgm:pt modelId="{1893E682-6815-40AF-9EED-C1F78783F07B}">
      <dgm:prSet/>
      <dgm:spPr/>
      <dgm:t>
        <a:bodyPr/>
        <a:lstStyle/>
        <a:p>
          <a:r>
            <a:rPr lang="en-IN" b="1"/>
            <a:t>Testing:</a:t>
          </a:r>
          <a:r>
            <a:rPr lang="en-IN"/>
            <a:t> Rigorous testing, including unit testing for individual functions and integration testing for seamless interactions between tools, was conducted. The application was validated on diverse websites for accuracy.</a:t>
          </a:r>
          <a:endParaRPr lang="en-US"/>
        </a:p>
      </dgm:t>
    </dgm:pt>
    <dgm:pt modelId="{87DCE240-33E7-4227-8E6E-FEFB49147D5D}" type="parTrans" cxnId="{30A6F03C-1BDF-426E-BCAA-6B6B6A4863EF}">
      <dgm:prSet/>
      <dgm:spPr/>
      <dgm:t>
        <a:bodyPr/>
        <a:lstStyle/>
        <a:p>
          <a:endParaRPr lang="en-US"/>
        </a:p>
      </dgm:t>
    </dgm:pt>
    <dgm:pt modelId="{970C75B9-E31B-4629-8920-19ABAD64998D}" type="sibTrans" cxnId="{30A6F03C-1BDF-426E-BCAA-6B6B6A4863EF}">
      <dgm:prSet phldrT="6" phldr="0"/>
      <dgm:spPr/>
      <dgm:t>
        <a:bodyPr/>
        <a:lstStyle/>
        <a:p>
          <a:r>
            <a:rPr lang="en-US"/>
            <a:t>6</a:t>
          </a:r>
        </a:p>
      </dgm:t>
    </dgm:pt>
    <dgm:pt modelId="{C98CD35A-84EF-4634-9B96-A06A98E95F82}">
      <dgm:prSet/>
      <dgm:spPr/>
      <dgm:t>
        <a:bodyPr/>
        <a:lstStyle/>
        <a:p>
          <a:r>
            <a:rPr lang="en-IN" b="1"/>
            <a:t>Error Handling and Logging:</a:t>
          </a:r>
          <a:r>
            <a:rPr lang="en-IN"/>
            <a:t> Robust error handling mechanisms were implemented to gracefully manage exceptions. Logging was set up to record any issues or errors during the scanning process.</a:t>
          </a:r>
          <a:endParaRPr lang="en-US"/>
        </a:p>
      </dgm:t>
    </dgm:pt>
    <dgm:pt modelId="{4DF012A8-2E12-4F54-A8B1-02221DB516C7}" type="parTrans" cxnId="{D95A06B3-8EC0-4331-9D46-2ECAB54A1B34}">
      <dgm:prSet/>
      <dgm:spPr/>
      <dgm:t>
        <a:bodyPr/>
        <a:lstStyle/>
        <a:p>
          <a:endParaRPr lang="en-US"/>
        </a:p>
      </dgm:t>
    </dgm:pt>
    <dgm:pt modelId="{6323A7FF-85C6-4D06-9A8E-009A153FA55D}" type="sibTrans" cxnId="{D95A06B3-8EC0-4331-9D46-2ECAB54A1B34}">
      <dgm:prSet phldrT="7" phldr="0"/>
      <dgm:spPr/>
      <dgm:t>
        <a:bodyPr/>
        <a:lstStyle/>
        <a:p>
          <a:endParaRPr lang="en-US"/>
        </a:p>
      </dgm:t>
    </dgm:pt>
    <dgm:pt modelId="{20B1E7B5-732C-4648-BF50-BC3C5C09722B}" type="pres">
      <dgm:prSet presAssocID="{F73AE606-A15F-428F-828D-1193B9A15648}" presName="Name0" presStyleCnt="0">
        <dgm:presLayoutVars>
          <dgm:dir/>
          <dgm:resizeHandles val="exact"/>
        </dgm:presLayoutVars>
      </dgm:prSet>
      <dgm:spPr/>
    </dgm:pt>
    <dgm:pt modelId="{C85C1C26-CBB1-2D4C-B2E7-C6DE315A66D9}" type="pres">
      <dgm:prSet presAssocID="{0DCAD5B9-4A32-4331-8B96-EF6BB871CFB2}" presName="node" presStyleLbl="node1" presStyleIdx="0" presStyleCnt="7">
        <dgm:presLayoutVars>
          <dgm:bulletEnabled val="1"/>
        </dgm:presLayoutVars>
      </dgm:prSet>
      <dgm:spPr/>
    </dgm:pt>
    <dgm:pt modelId="{5E9C2FB0-AD78-6A4E-9E65-D917394AAB80}" type="pres">
      <dgm:prSet presAssocID="{77C45B92-BDEE-4E06-9367-1AE9CE174A0C}" presName="sibTrans" presStyleLbl="sibTrans1D1" presStyleIdx="0" presStyleCnt="6"/>
      <dgm:spPr/>
    </dgm:pt>
    <dgm:pt modelId="{75132C3E-479C-DF46-890B-4280177E6436}" type="pres">
      <dgm:prSet presAssocID="{77C45B92-BDEE-4E06-9367-1AE9CE174A0C}" presName="connectorText" presStyleLbl="sibTrans1D1" presStyleIdx="0" presStyleCnt="6"/>
      <dgm:spPr/>
    </dgm:pt>
    <dgm:pt modelId="{6DA045F7-3EA7-B045-A8C3-B4EAF0BB2AC7}" type="pres">
      <dgm:prSet presAssocID="{65AB019B-D9F8-4C6A-B366-A7E787AFD694}" presName="node" presStyleLbl="node1" presStyleIdx="1" presStyleCnt="7">
        <dgm:presLayoutVars>
          <dgm:bulletEnabled val="1"/>
        </dgm:presLayoutVars>
      </dgm:prSet>
      <dgm:spPr/>
    </dgm:pt>
    <dgm:pt modelId="{C44E5E7D-2C2F-264D-B6C2-3107B2CF9664}" type="pres">
      <dgm:prSet presAssocID="{0E151599-EE6A-4990-980F-423684B08F4B}" presName="sibTrans" presStyleLbl="sibTrans1D1" presStyleIdx="1" presStyleCnt="6"/>
      <dgm:spPr/>
    </dgm:pt>
    <dgm:pt modelId="{B8D09155-92D3-CA48-A755-C6C140EFB955}" type="pres">
      <dgm:prSet presAssocID="{0E151599-EE6A-4990-980F-423684B08F4B}" presName="connectorText" presStyleLbl="sibTrans1D1" presStyleIdx="1" presStyleCnt="6"/>
      <dgm:spPr/>
    </dgm:pt>
    <dgm:pt modelId="{7A4C6FFA-2804-8446-9C91-855BC8C1DB5E}" type="pres">
      <dgm:prSet presAssocID="{D432C0FA-3E7B-4B2E-93E2-CC9AD7A43F97}" presName="node" presStyleLbl="node1" presStyleIdx="2" presStyleCnt="7">
        <dgm:presLayoutVars>
          <dgm:bulletEnabled val="1"/>
        </dgm:presLayoutVars>
      </dgm:prSet>
      <dgm:spPr/>
    </dgm:pt>
    <dgm:pt modelId="{5597322E-5FDF-DA4B-9AAB-0BFD12AD3738}" type="pres">
      <dgm:prSet presAssocID="{9156A35B-F3AA-493D-84C7-F6275B2F7327}" presName="sibTrans" presStyleLbl="sibTrans1D1" presStyleIdx="2" presStyleCnt="6"/>
      <dgm:spPr/>
    </dgm:pt>
    <dgm:pt modelId="{EFE9D6AD-911C-3A4B-8793-11D238FB9EB9}" type="pres">
      <dgm:prSet presAssocID="{9156A35B-F3AA-493D-84C7-F6275B2F7327}" presName="connectorText" presStyleLbl="sibTrans1D1" presStyleIdx="2" presStyleCnt="6"/>
      <dgm:spPr/>
    </dgm:pt>
    <dgm:pt modelId="{897D15BC-DF5A-FB47-A5D2-B74AEF994C63}" type="pres">
      <dgm:prSet presAssocID="{EAC79A7B-3D35-413A-8023-F56BA09DA5E4}" presName="node" presStyleLbl="node1" presStyleIdx="3" presStyleCnt="7">
        <dgm:presLayoutVars>
          <dgm:bulletEnabled val="1"/>
        </dgm:presLayoutVars>
      </dgm:prSet>
      <dgm:spPr/>
    </dgm:pt>
    <dgm:pt modelId="{7A532E1D-CC20-F94F-8EF6-A6D6907D562E}" type="pres">
      <dgm:prSet presAssocID="{BC06442A-516F-4F17-97EF-BB5B5D72E8E2}" presName="sibTrans" presStyleLbl="sibTrans1D1" presStyleIdx="3" presStyleCnt="6"/>
      <dgm:spPr/>
    </dgm:pt>
    <dgm:pt modelId="{C28CFF6B-DF41-FB41-A60A-0CB7437F622F}" type="pres">
      <dgm:prSet presAssocID="{BC06442A-516F-4F17-97EF-BB5B5D72E8E2}" presName="connectorText" presStyleLbl="sibTrans1D1" presStyleIdx="3" presStyleCnt="6"/>
      <dgm:spPr/>
    </dgm:pt>
    <dgm:pt modelId="{9942F61A-E750-7E4A-99C6-7CBE6C4ADCE7}" type="pres">
      <dgm:prSet presAssocID="{C7DED124-5B48-4978-9BB8-37C4208C325B}" presName="node" presStyleLbl="node1" presStyleIdx="4" presStyleCnt="7">
        <dgm:presLayoutVars>
          <dgm:bulletEnabled val="1"/>
        </dgm:presLayoutVars>
      </dgm:prSet>
      <dgm:spPr/>
    </dgm:pt>
    <dgm:pt modelId="{833CA1DA-2857-DD45-981D-4FE5A593358A}" type="pres">
      <dgm:prSet presAssocID="{4B1B8A00-2951-4EE2-AAA4-93CC9D498C14}" presName="sibTrans" presStyleLbl="sibTrans1D1" presStyleIdx="4" presStyleCnt="6"/>
      <dgm:spPr/>
    </dgm:pt>
    <dgm:pt modelId="{5D08FF74-7E5F-514A-AA63-1A5FDD9AC615}" type="pres">
      <dgm:prSet presAssocID="{4B1B8A00-2951-4EE2-AAA4-93CC9D498C14}" presName="connectorText" presStyleLbl="sibTrans1D1" presStyleIdx="4" presStyleCnt="6"/>
      <dgm:spPr/>
    </dgm:pt>
    <dgm:pt modelId="{78A09585-6CB3-2F4A-9AE6-0B2ACEDD43F2}" type="pres">
      <dgm:prSet presAssocID="{1893E682-6815-40AF-9EED-C1F78783F07B}" presName="node" presStyleLbl="node1" presStyleIdx="5" presStyleCnt="7">
        <dgm:presLayoutVars>
          <dgm:bulletEnabled val="1"/>
        </dgm:presLayoutVars>
      </dgm:prSet>
      <dgm:spPr/>
    </dgm:pt>
    <dgm:pt modelId="{29DADECC-32E4-114C-96A4-67B88ED22863}" type="pres">
      <dgm:prSet presAssocID="{970C75B9-E31B-4629-8920-19ABAD64998D}" presName="sibTrans" presStyleLbl="sibTrans1D1" presStyleIdx="5" presStyleCnt="6"/>
      <dgm:spPr/>
    </dgm:pt>
    <dgm:pt modelId="{A300CF1F-598D-AA40-8006-F47BF55CE8FC}" type="pres">
      <dgm:prSet presAssocID="{970C75B9-E31B-4629-8920-19ABAD64998D}" presName="connectorText" presStyleLbl="sibTrans1D1" presStyleIdx="5" presStyleCnt="6"/>
      <dgm:spPr/>
    </dgm:pt>
    <dgm:pt modelId="{D29B332A-9A5F-8E43-9C94-FE26D3E68521}" type="pres">
      <dgm:prSet presAssocID="{C98CD35A-84EF-4634-9B96-A06A98E95F82}" presName="node" presStyleLbl="node1" presStyleIdx="6" presStyleCnt="7">
        <dgm:presLayoutVars>
          <dgm:bulletEnabled val="1"/>
        </dgm:presLayoutVars>
      </dgm:prSet>
      <dgm:spPr/>
    </dgm:pt>
  </dgm:ptLst>
  <dgm:cxnLst>
    <dgm:cxn modelId="{778D3601-7B4E-454D-AA5C-A88F1BBD0F79}" type="presOf" srcId="{970C75B9-E31B-4629-8920-19ABAD64998D}" destId="{29DADECC-32E4-114C-96A4-67B88ED22863}" srcOrd="0" destOrd="0" presId="urn:microsoft.com/office/officeart/2016/7/layout/RepeatingBendingProcessNew"/>
    <dgm:cxn modelId="{EACBDB04-CB8D-BC4A-BA8A-275D2FF0E9EA}" type="presOf" srcId="{77C45B92-BDEE-4E06-9367-1AE9CE174A0C}" destId="{5E9C2FB0-AD78-6A4E-9E65-D917394AAB80}" srcOrd="0" destOrd="0" presId="urn:microsoft.com/office/officeart/2016/7/layout/RepeatingBendingProcessNew"/>
    <dgm:cxn modelId="{1BD61C12-8C10-2A4E-BF11-50F3A03D1E4E}" type="presOf" srcId="{4B1B8A00-2951-4EE2-AAA4-93CC9D498C14}" destId="{833CA1DA-2857-DD45-981D-4FE5A593358A}" srcOrd="0" destOrd="0" presId="urn:microsoft.com/office/officeart/2016/7/layout/RepeatingBendingProcessNew"/>
    <dgm:cxn modelId="{29961414-9F42-C241-8F50-8D697FA6BE9F}" type="presOf" srcId="{65AB019B-D9F8-4C6A-B366-A7E787AFD694}" destId="{6DA045F7-3EA7-B045-A8C3-B4EAF0BB2AC7}" srcOrd="0" destOrd="0" presId="urn:microsoft.com/office/officeart/2016/7/layout/RepeatingBendingProcessNew"/>
    <dgm:cxn modelId="{FC80F01D-D5E3-ED44-A75C-D593759668AF}" type="presOf" srcId="{9156A35B-F3AA-493D-84C7-F6275B2F7327}" destId="{EFE9D6AD-911C-3A4B-8793-11D238FB9EB9}" srcOrd="1" destOrd="0" presId="urn:microsoft.com/office/officeart/2016/7/layout/RepeatingBendingProcessNew"/>
    <dgm:cxn modelId="{B61B8B21-0C84-8247-A130-71C2C0CBEA0E}" type="presOf" srcId="{9156A35B-F3AA-493D-84C7-F6275B2F7327}" destId="{5597322E-5FDF-DA4B-9AAB-0BFD12AD3738}" srcOrd="0" destOrd="0" presId="urn:microsoft.com/office/officeart/2016/7/layout/RepeatingBendingProcessNew"/>
    <dgm:cxn modelId="{D722482D-CC64-2040-B02A-BE3E50875A62}" type="presOf" srcId="{EAC79A7B-3D35-413A-8023-F56BA09DA5E4}" destId="{897D15BC-DF5A-FB47-A5D2-B74AEF994C63}" srcOrd="0" destOrd="0" presId="urn:microsoft.com/office/officeart/2016/7/layout/RepeatingBendingProcessNew"/>
    <dgm:cxn modelId="{91C8CA2F-0A98-4E19-825D-8B06AFE9EE40}" srcId="{F73AE606-A15F-428F-828D-1193B9A15648}" destId="{65AB019B-D9F8-4C6A-B366-A7E787AFD694}" srcOrd="1" destOrd="0" parTransId="{FC72CC47-2F20-4079-8443-0208BA5073BC}" sibTransId="{0E151599-EE6A-4990-980F-423684B08F4B}"/>
    <dgm:cxn modelId="{30A6F03C-1BDF-426E-BCAA-6B6B6A4863EF}" srcId="{F73AE606-A15F-428F-828D-1193B9A15648}" destId="{1893E682-6815-40AF-9EED-C1F78783F07B}" srcOrd="5" destOrd="0" parTransId="{87DCE240-33E7-4227-8E6E-FEFB49147D5D}" sibTransId="{970C75B9-E31B-4629-8920-19ABAD64998D}"/>
    <dgm:cxn modelId="{53DC7D48-7C04-584C-A448-F6908F4DC369}" type="presOf" srcId="{0E151599-EE6A-4990-980F-423684B08F4B}" destId="{C44E5E7D-2C2F-264D-B6C2-3107B2CF9664}" srcOrd="0" destOrd="0" presId="urn:microsoft.com/office/officeart/2016/7/layout/RepeatingBendingProcessNew"/>
    <dgm:cxn modelId="{A1F8DC5B-D405-CF4A-A0FB-CCC45DF76DBD}" type="presOf" srcId="{D432C0FA-3E7B-4B2E-93E2-CC9AD7A43F97}" destId="{7A4C6FFA-2804-8446-9C91-855BC8C1DB5E}" srcOrd="0" destOrd="0" presId="urn:microsoft.com/office/officeart/2016/7/layout/RepeatingBendingProcessNew"/>
    <dgm:cxn modelId="{6CA64369-C2B4-B04B-8528-CDCCF8396B16}" type="presOf" srcId="{0DCAD5B9-4A32-4331-8B96-EF6BB871CFB2}" destId="{C85C1C26-CBB1-2D4C-B2E7-C6DE315A66D9}" srcOrd="0" destOrd="0" presId="urn:microsoft.com/office/officeart/2016/7/layout/RepeatingBendingProcessNew"/>
    <dgm:cxn modelId="{81162774-5475-4767-AF5B-7B9E66BCC956}" srcId="{F73AE606-A15F-428F-828D-1193B9A15648}" destId="{0DCAD5B9-4A32-4331-8B96-EF6BB871CFB2}" srcOrd="0" destOrd="0" parTransId="{56405F5C-7160-4BC3-BC61-245FCD66931A}" sibTransId="{77C45B92-BDEE-4E06-9367-1AE9CE174A0C}"/>
    <dgm:cxn modelId="{98C43977-6C1E-4648-A611-A385A736CCFC}" type="presOf" srcId="{77C45B92-BDEE-4E06-9367-1AE9CE174A0C}" destId="{75132C3E-479C-DF46-890B-4280177E6436}" srcOrd="1" destOrd="0" presId="urn:microsoft.com/office/officeart/2016/7/layout/RepeatingBendingProcessNew"/>
    <dgm:cxn modelId="{A75B1179-194C-0344-AC72-C30AC35A062E}" type="presOf" srcId="{970C75B9-E31B-4629-8920-19ABAD64998D}" destId="{A300CF1F-598D-AA40-8006-F47BF55CE8FC}" srcOrd="1" destOrd="0" presId="urn:microsoft.com/office/officeart/2016/7/layout/RepeatingBendingProcessNew"/>
    <dgm:cxn modelId="{BEE0D689-5CA6-7D40-A60C-B312B6D87D5C}" type="presOf" srcId="{BC06442A-516F-4F17-97EF-BB5B5D72E8E2}" destId="{7A532E1D-CC20-F94F-8EF6-A6D6907D562E}" srcOrd="0" destOrd="0" presId="urn:microsoft.com/office/officeart/2016/7/layout/RepeatingBendingProcessNew"/>
    <dgm:cxn modelId="{D95A06B3-8EC0-4331-9D46-2ECAB54A1B34}" srcId="{F73AE606-A15F-428F-828D-1193B9A15648}" destId="{C98CD35A-84EF-4634-9B96-A06A98E95F82}" srcOrd="6" destOrd="0" parTransId="{4DF012A8-2E12-4F54-A8B1-02221DB516C7}" sibTransId="{6323A7FF-85C6-4D06-9A8E-009A153FA55D}"/>
    <dgm:cxn modelId="{B5434BB9-BBF8-8D41-9226-9CB4AD5D61E2}" type="presOf" srcId="{BC06442A-516F-4F17-97EF-BB5B5D72E8E2}" destId="{C28CFF6B-DF41-FB41-A60A-0CB7437F622F}" srcOrd="1" destOrd="0" presId="urn:microsoft.com/office/officeart/2016/7/layout/RepeatingBendingProcessNew"/>
    <dgm:cxn modelId="{8F9E03BB-262C-47A6-BA7D-6D071BB3B5DB}" srcId="{F73AE606-A15F-428F-828D-1193B9A15648}" destId="{C7DED124-5B48-4978-9BB8-37C4208C325B}" srcOrd="4" destOrd="0" parTransId="{06C49694-6F02-4B70-8A9C-17B06AB82BCF}" sibTransId="{4B1B8A00-2951-4EE2-AAA4-93CC9D498C14}"/>
    <dgm:cxn modelId="{F0E54EC0-6257-904F-AD37-261F8CFEED88}" type="presOf" srcId="{1893E682-6815-40AF-9EED-C1F78783F07B}" destId="{78A09585-6CB3-2F4A-9AE6-0B2ACEDD43F2}" srcOrd="0" destOrd="0" presId="urn:microsoft.com/office/officeart/2016/7/layout/RepeatingBendingProcessNew"/>
    <dgm:cxn modelId="{06C833C7-3FD6-B64D-9FE9-6BA2A15E3908}" type="presOf" srcId="{C7DED124-5B48-4978-9BB8-37C4208C325B}" destId="{9942F61A-E750-7E4A-99C6-7CBE6C4ADCE7}" srcOrd="0" destOrd="0" presId="urn:microsoft.com/office/officeart/2016/7/layout/RepeatingBendingProcessNew"/>
    <dgm:cxn modelId="{199139C8-A573-4C36-8B92-519CD6BA4903}" srcId="{F73AE606-A15F-428F-828D-1193B9A15648}" destId="{EAC79A7B-3D35-413A-8023-F56BA09DA5E4}" srcOrd="3" destOrd="0" parTransId="{5D702AE8-66E5-4AA7-B37F-6FE33A2D48FE}" sibTransId="{BC06442A-516F-4F17-97EF-BB5B5D72E8E2}"/>
    <dgm:cxn modelId="{B4CDEBD2-0C95-7341-82D9-9D1EB6A54156}" type="presOf" srcId="{0E151599-EE6A-4990-980F-423684B08F4B}" destId="{B8D09155-92D3-CA48-A755-C6C140EFB955}" srcOrd="1" destOrd="0" presId="urn:microsoft.com/office/officeart/2016/7/layout/RepeatingBendingProcessNew"/>
    <dgm:cxn modelId="{A54F44D6-C140-CB4D-B8E6-074DD0F3CA71}" type="presOf" srcId="{C98CD35A-84EF-4634-9B96-A06A98E95F82}" destId="{D29B332A-9A5F-8E43-9C94-FE26D3E68521}" srcOrd="0" destOrd="0" presId="urn:microsoft.com/office/officeart/2016/7/layout/RepeatingBendingProcessNew"/>
    <dgm:cxn modelId="{49168AE9-FD36-486C-928D-D28ACE9566E6}" srcId="{F73AE606-A15F-428F-828D-1193B9A15648}" destId="{D432C0FA-3E7B-4B2E-93E2-CC9AD7A43F97}" srcOrd="2" destOrd="0" parTransId="{7E76B57F-306E-4703-8961-0DE855A296B1}" sibTransId="{9156A35B-F3AA-493D-84C7-F6275B2F7327}"/>
    <dgm:cxn modelId="{87BA43EF-58DF-274D-B279-9C4DB44BE0DD}" type="presOf" srcId="{4B1B8A00-2951-4EE2-AAA4-93CC9D498C14}" destId="{5D08FF74-7E5F-514A-AA63-1A5FDD9AC615}" srcOrd="1" destOrd="0" presId="urn:microsoft.com/office/officeart/2016/7/layout/RepeatingBendingProcessNew"/>
    <dgm:cxn modelId="{A14D32F9-A21D-C145-8521-502D58007983}" type="presOf" srcId="{F73AE606-A15F-428F-828D-1193B9A15648}" destId="{20B1E7B5-732C-4648-BF50-BC3C5C09722B}" srcOrd="0" destOrd="0" presId="urn:microsoft.com/office/officeart/2016/7/layout/RepeatingBendingProcessNew"/>
    <dgm:cxn modelId="{A74DD4EE-FB28-1440-836F-39120B4174C4}" type="presParOf" srcId="{20B1E7B5-732C-4648-BF50-BC3C5C09722B}" destId="{C85C1C26-CBB1-2D4C-B2E7-C6DE315A66D9}" srcOrd="0" destOrd="0" presId="urn:microsoft.com/office/officeart/2016/7/layout/RepeatingBendingProcessNew"/>
    <dgm:cxn modelId="{7FE331A3-001D-D44D-9F4F-1298D1F5C339}" type="presParOf" srcId="{20B1E7B5-732C-4648-BF50-BC3C5C09722B}" destId="{5E9C2FB0-AD78-6A4E-9E65-D917394AAB80}" srcOrd="1" destOrd="0" presId="urn:microsoft.com/office/officeart/2016/7/layout/RepeatingBendingProcessNew"/>
    <dgm:cxn modelId="{7C533648-ACC0-C449-ACAC-2E52AA57F0A5}" type="presParOf" srcId="{5E9C2FB0-AD78-6A4E-9E65-D917394AAB80}" destId="{75132C3E-479C-DF46-890B-4280177E6436}" srcOrd="0" destOrd="0" presId="urn:microsoft.com/office/officeart/2016/7/layout/RepeatingBendingProcessNew"/>
    <dgm:cxn modelId="{C251900A-92CC-FD41-B037-4BDC951B0A83}" type="presParOf" srcId="{20B1E7B5-732C-4648-BF50-BC3C5C09722B}" destId="{6DA045F7-3EA7-B045-A8C3-B4EAF0BB2AC7}" srcOrd="2" destOrd="0" presId="urn:microsoft.com/office/officeart/2016/7/layout/RepeatingBendingProcessNew"/>
    <dgm:cxn modelId="{E48A2E05-FEC2-7948-9CEE-148BD1F1CFCB}" type="presParOf" srcId="{20B1E7B5-732C-4648-BF50-BC3C5C09722B}" destId="{C44E5E7D-2C2F-264D-B6C2-3107B2CF9664}" srcOrd="3" destOrd="0" presId="urn:microsoft.com/office/officeart/2016/7/layout/RepeatingBendingProcessNew"/>
    <dgm:cxn modelId="{32CFC8F2-24D6-2C48-BAC1-4C157F752215}" type="presParOf" srcId="{C44E5E7D-2C2F-264D-B6C2-3107B2CF9664}" destId="{B8D09155-92D3-CA48-A755-C6C140EFB955}" srcOrd="0" destOrd="0" presId="urn:microsoft.com/office/officeart/2016/7/layout/RepeatingBendingProcessNew"/>
    <dgm:cxn modelId="{C7911CFA-EB09-C34D-B5E4-B043A9400E81}" type="presParOf" srcId="{20B1E7B5-732C-4648-BF50-BC3C5C09722B}" destId="{7A4C6FFA-2804-8446-9C91-855BC8C1DB5E}" srcOrd="4" destOrd="0" presId="urn:microsoft.com/office/officeart/2016/7/layout/RepeatingBendingProcessNew"/>
    <dgm:cxn modelId="{50A8FFAF-5A99-5148-9435-CB7D2F11A5E2}" type="presParOf" srcId="{20B1E7B5-732C-4648-BF50-BC3C5C09722B}" destId="{5597322E-5FDF-DA4B-9AAB-0BFD12AD3738}" srcOrd="5" destOrd="0" presId="urn:microsoft.com/office/officeart/2016/7/layout/RepeatingBendingProcessNew"/>
    <dgm:cxn modelId="{AEB38DDC-2456-7A40-B175-B0AB86512622}" type="presParOf" srcId="{5597322E-5FDF-DA4B-9AAB-0BFD12AD3738}" destId="{EFE9D6AD-911C-3A4B-8793-11D238FB9EB9}" srcOrd="0" destOrd="0" presId="urn:microsoft.com/office/officeart/2016/7/layout/RepeatingBendingProcessNew"/>
    <dgm:cxn modelId="{ECDAE45E-ACFC-EF41-9ABA-3AFA851AD476}" type="presParOf" srcId="{20B1E7B5-732C-4648-BF50-BC3C5C09722B}" destId="{897D15BC-DF5A-FB47-A5D2-B74AEF994C63}" srcOrd="6" destOrd="0" presId="urn:microsoft.com/office/officeart/2016/7/layout/RepeatingBendingProcessNew"/>
    <dgm:cxn modelId="{866F703E-DEB1-7E4E-996C-5F290E196018}" type="presParOf" srcId="{20B1E7B5-732C-4648-BF50-BC3C5C09722B}" destId="{7A532E1D-CC20-F94F-8EF6-A6D6907D562E}" srcOrd="7" destOrd="0" presId="urn:microsoft.com/office/officeart/2016/7/layout/RepeatingBendingProcessNew"/>
    <dgm:cxn modelId="{DAB2ABDB-822B-A946-85B5-C0CEB7914E3B}" type="presParOf" srcId="{7A532E1D-CC20-F94F-8EF6-A6D6907D562E}" destId="{C28CFF6B-DF41-FB41-A60A-0CB7437F622F}" srcOrd="0" destOrd="0" presId="urn:microsoft.com/office/officeart/2016/7/layout/RepeatingBendingProcessNew"/>
    <dgm:cxn modelId="{850C37A8-433C-2944-8C70-CF3D95407ED3}" type="presParOf" srcId="{20B1E7B5-732C-4648-BF50-BC3C5C09722B}" destId="{9942F61A-E750-7E4A-99C6-7CBE6C4ADCE7}" srcOrd="8" destOrd="0" presId="urn:microsoft.com/office/officeart/2016/7/layout/RepeatingBendingProcessNew"/>
    <dgm:cxn modelId="{6AD35FBB-D9F8-3341-81C1-CFFB6D355CE9}" type="presParOf" srcId="{20B1E7B5-732C-4648-BF50-BC3C5C09722B}" destId="{833CA1DA-2857-DD45-981D-4FE5A593358A}" srcOrd="9" destOrd="0" presId="urn:microsoft.com/office/officeart/2016/7/layout/RepeatingBendingProcessNew"/>
    <dgm:cxn modelId="{33EB754D-854B-7F4B-B92F-1CA1585A0973}" type="presParOf" srcId="{833CA1DA-2857-DD45-981D-4FE5A593358A}" destId="{5D08FF74-7E5F-514A-AA63-1A5FDD9AC615}" srcOrd="0" destOrd="0" presId="urn:microsoft.com/office/officeart/2016/7/layout/RepeatingBendingProcessNew"/>
    <dgm:cxn modelId="{30460744-9805-EF42-BCB0-FFBDA0321679}" type="presParOf" srcId="{20B1E7B5-732C-4648-BF50-BC3C5C09722B}" destId="{78A09585-6CB3-2F4A-9AE6-0B2ACEDD43F2}" srcOrd="10" destOrd="0" presId="urn:microsoft.com/office/officeart/2016/7/layout/RepeatingBendingProcessNew"/>
    <dgm:cxn modelId="{916D3221-AEA8-D248-BB31-0A98A4EA30A5}" type="presParOf" srcId="{20B1E7B5-732C-4648-BF50-BC3C5C09722B}" destId="{29DADECC-32E4-114C-96A4-67B88ED22863}" srcOrd="11" destOrd="0" presId="urn:microsoft.com/office/officeart/2016/7/layout/RepeatingBendingProcessNew"/>
    <dgm:cxn modelId="{7CA7F731-12E9-3449-914F-1B38BA5FD2C9}" type="presParOf" srcId="{29DADECC-32E4-114C-96A4-67B88ED22863}" destId="{A300CF1F-598D-AA40-8006-F47BF55CE8FC}" srcOrd="0" destOrd="0" presId="urn:microsoft.com/office/officeart/2016/7/layout/RepeatingBendingProcessNew"/>
    <dgm:cxn modelId="{B1B20813-19A4-5548-BA9C-E0CDD7CFD51D}" type="presParOf" srcId="{20B1E7B5-732C-4648-BF50-BC3C5C09722B}" destId="{D29B332A-9A5F-8E43-9C94-FE26D3E68521}"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909788-8951-4067-B28C-9CF2C84AC20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94A1071-C3EC-4E91-AFA1-7A96335E8FAB}">
      <dgm:prSet/>
      <dgm:spPr/>
      <dgm:t>
        <a:bodyPr/>
        <a:lstStyle/>
        <a:p>
          <a:pPr>
            <a:lnSpc>
              <a:spcPct val="100000"/>
            </a:lnSpc>
          </a:pPr>
          <a:r>
            <a:rPr lang="en-IN" b="1" i="0"/>
            <a:t>User Interface (UI) Enhancement: </a:t>
          </a:r>
          <a:r>
            <a:rPr lang="en-IN" b="0" i="0"/>
            <a:t>Enhance the user interface for a user-friendly experience. Add informative prompts, progress bars, and user instructions for effective interaction.</a:t>
          </a:r>
          <a:endParaRPr lang="en-US"/>
        </a:p>
      </dgm:t>
    </dgm:pt>
    <dgm:pt modelId="{4F259697-39D5-4924-B147-A76939D970F1}" type="parTrans" cxnId="{116A9C44-4227-4168-B59E-B38205753B37}">
      <dgm:prSet/>
      <dgm:spPr/>
      <dgm:t>
        <a:bodyPr/>
        <a:lstStyle/>
        <a:p>
          <a:endParaRPr lang="en-US"/>
        </a:p>
      </dgm:t>
    </dgm:pt>
    <dgm:pt modelId="{3A02ADF6-70F5-4827-AAE4-A7B47DCB554F}" type="sibTrans" cxnId="{116A9C44-4227-4168-B59E-B38205753B37}">
      <dgm:prSet/>
      <dgm:spPr/>
      <dgm:t>
        <a:bodyPr/>
        <a:lstStyle/>
        <a:p>
          <a:pPr>
            <a:lnSpc>
              <a:spcPct val="100000"/>
            </a:lnSpc>
          </a:pPr>
          <a:endParaRPr lang="en-US"/>
        </a:p>
      </dgm:t>
    </dgm:pt>
    <dgm:pt modelId="{81965664-EEFA-438F-9F8F-ECCAD30617F8}">
      <dgm:prSet/>
      <dgm:spPr/>
      <dgm:t>
        <a:bodyPr/>
        <a:lstStyle/>
        <a:p>
          <a:pPr>
            <a:lnSpc>
              <a:spcPct val="100000"/>
            </a:lnSpc>
          </a:pPr>
          <a:r>
            <a:rPr lang="en-IN" b="1" i="0"/>
            <a:t>Security Measures: </a:t>
          </a:r>
          <a:r>
            <a:rPr lang="en-IN" b="0" i="0"/>
            <a:t>Ensure the terminal application is secure and free from vulnerabilities. Implement measures to protect user data and sensitive information.</a:t>
          </a:r>
          <a:endParaRPr lang="en-US"/>
        </a:p>
      </dgm:t>
    </dgm:pt>
    <dgm:pt modelId="{87350992-AC1E-4397-AAAD-36D9042773FC}" type="parTrans" cxnId="{035C3621-8CEF-4B2F-8BBC-0125F3C0E57C}">
      <dgm:prSet/>
      <dgm:spPr/>
      <dgm:t>
        <a:bodyPr/>
        <a:lstStyle/>
        <a:p>
          <a:endParaRPr lang="en-US"/>
        </a:p>
      </dgm:t>
    </dgm:pt>
    <dgm:pt modelId="{195A4F83-7114-44B5-BE6D-220CE01884F9}" type="sibTrans" cxnId="{035C3621-8CEF-4B2F-8BBC-0125F3C0E57C}">
      <dgm:prSet/>
      <dgm:spPr/>
      <dgm:t>
        <a:bodyPr/>
        <a:lstStyle/>
        <a:p>
          <a:pPr>
            <a:lnSpc>
              <a:spcPct val="100000"/>
            </a:lnSpc>
          </a:pPr>
          <a:endParaRPr lang="en-US"/>
        </a:p>
      </dgm:t>
    </dgm:pt>
    <dgm:pt modelId="{14AA1DDE-B49E-4937-A61B-06D0749DD148}">
      <dgm:prSet/>
      <dgm:spPr/>
      <dgm:t>
        <a:bodyPr/>
        <a:lstStyle/>
        <a:p>
          <a:pPr>
            <a:lnSpc>
              <a:spcPct val="100000"/>
            </a:lnSpc>
          </a:pPr>
          <a:r>
            <a:rPr lang="en-IN" b="1" i="0"/>
            <a:t>Documentation: </a:t>
          </a:r>
          <a:r>
            <a:rPr lang="en-IN" b="0" i="0"/>
            <a:t>Create detailed documentation on using the terminal application, vulnerability scanning processes, tools used, and their integration.</a:t>
          </a:r>
          <a:endParaRPr lang="en-US"/>
        </a:p>
      </dgm:t>
    </dgm:pt>
    <dgm:pt modelId="{5ACDF38C-C04D-4DB1-8463-37C294818A99}" type="parTrans" cxnId="{D8AD3598-3C93-4C3B-8D3E-C38A4D1F3D0B}">
      <dgm:prSet/>
      <dgm:spPr/>
      <dgm:t>
        <a:bodyPr/>
        <a:lstStyle/>
        <a:p>
          <a:endParaRPr lang="en-US"/>
        </a:p>
      </dgm:t>
    </dgm:pt>
    <dgm:pt modelId="{F6BEF617-F7B0-40A6-B862-D576F075D8A9}" type="sibTrans" cxnId="{D8AD3598-3C93-4C3B-8D3E-C38A4D1F3D0B}">
      <dgm:prSet/>
      <dgm:spPr/>
      <dgm:t>
        <a:bodyPr/>
        <a:lstStyle/>
        <a:p>
          <a:pPr>
            <a:lnSpc>
              <a:spcPct val="100000"/>
            </a:lnSpc>
          </a:pPr>
          <a:endParaRPr lang="en-US"/>
        </a:p>
      </dgm:t>
    </dgm:pt>
    <dgm:pt modelId="{C3730405-F10F-406D-AE42-ED055D43025A}">
      <dgm:prSet/>
      <dgm:spPr/>
      <dgm:t>
        <a:bodyPr/>
        <a:lstStyle/>
        <a:p>
          <a:pPr>
            <a:lnSpc>
              <a:spcPct val="100000"/>
            </a:lnSpc>
          </a:pPr>
          <a:r>
            <a:rPr lang="en-IN" b="1" i="0"/>
            <a:t>Optimization: </a:t>
          </a:r>
          <a:r>
            <a:rPr lang="en-IN" b="0" i="0"/>
            <a:t>Identify potential bottlenecks and optimize the application for speed and efficiency. Explore ways to reduce scanning time and resource usage.</a:t>
          </a:r>
          <a:endParaRPr lang="en-US"/>
        </a:p>
      </dgm:t>
    </dgm:pt>
    <dgm:pt modelId="{9D4E59DA-4C32-447B-924E-5855ED2F4F90}" type="parTrans" cxnId="{6629DBC0-E2F8-4771-A1D5-9715736FE487}">
      <dgm:prSet/>
      <dgm:spPr/>
      <dgm:t>
        <a:bodyPr/>
        <a:lstStyle/>
        <a:p>
          <a:endParaRPr lang="en-US"/>
        </a:p>
      </dgm:t>
    </dgm:pt>
    <dgm:pt modelId="{3F61A5E7-5A34-4B79-B843-81ED63B0E85A}" type="sibTrans" cxnId="{6629DBC0-E2F8-4771-A1D5-9715736FE487}">
      <dgm:prSet/>
      <dgm:spPr/>
      <dgm:t>
        <a:bodyPr/>
        <a:lstStyle/>
        <a:p>
          <a:pPr>
            <a:lnSpc>
              <a:spcPct val="100000"/>
            </a:lnSpc>
          </a:pPr>
          <a:endParaRPr lang="en-US"/>
        </a:p>
      </dgm:t>
    </dgm:pt>
    <dgm:pt modelId="{677E3E47-BAC1-4CFD-8F08-7F0F0B7208CD}">
      <dgm:prSet/>
      <dgm:spPr/>
      <dgm:t>
        <a:bodyPr/>
        <a:lstStyle/>
        <a:p>
          <a:pPr>
            <a:lnSpc>
              <a:spcPct val="100000"/>
            </a:lnSpc>
          </a:pPr>
          <a:r>
            <a:rPr lang="en-IN" b="1" i="0"/>
            <a:t>Beta Testing and Feedback: </a:t>
          </a:r>
          <a:r>
            <a:rPr lang="en-IN" b="0" i="0"/>
            <a:t>Conduct beta testing with a selected group of users, gather feedback, and use insights to improve the application, addressing any identified areas for enhancement or bug fixing.</a:t>
          </a:r>
          <a:endParaRPr lang="en-US"/>
        </a:p>
      </dgm:t>
    </dgm:pt>
    <dgm:pt modelId="{46FC8806-2409-4B15-9B40-502DC4D4EAB7}" type="parTrans" cxnId="{630258E7-3718-465B-8A16-B1D60538363E}">
      <dgm:prSet/>
      <dgm:spPr/>
      <dgm:t>
        <a:bodyPr/>
        <a:lstStyle/>
        <a:p>
          <a:endParaRPr lang="en-US"/>
        </a:p>
      </dgm:t>
    </dgm:pt>
    <dgm:pt modelId="{C185DDF0-4DC8-463D-B73A-C0E82D4ED0E7}" type="sibTrans" cxnId="{630258E7-3718-465B-8A16-B1D60538363E}">
      <dgm:prSet/>
      <dgm:spPr/>
      <dgm:t>
        <a:bodyPr/>
        <a:lstStyle/>
        <a:p>
          <a:pPr>
            <a:lnSpc>
              <a:spcPct val="100000"/>
            </a:lnSpc>
          </a:pPr>
          <a:endParaRPr lang="en-US"/>
        </a:p>
      </dgm:t>
    </dgm:pt>
    <dgm:pt modelId="{3616229C-9E48-4E8F-BC53-A1B02BFC0007}">
      <dgm:prSet/>
      <dgm:spPr/>
      <dgm:t>
        <a:bodyPr/>
        <a:lstStyle/>
        <a:p>
          <a:pPr>
            <a:lnSpc>
              <a:spcPct val="100000"/>
            </a:lnSpc>
          </a:pPr>
          <a:r>
            <a:rPr lang="en-IN" b="1" i="0"/>
            <a:t>Finalization and Deployment: </a:t>
          </a:r>
          <a:r>
            <a:rPr lang="en-IN" b="0" i="0"/>
            <a:t>Address any issues found during beta testing, package the terminal application for easy installation, and make it available for download or distribution to the target audience.</a:t>
          </a:r>
          <a:endParaRPr lang="en-US"/>
        </a:p>
      </dgm:t>
    </dgm:pt>
    <dgm:pt modelId="{273AF73F-253B-414E-BF3A-49FC2E5918AF}" type="parTrans" cxnId="{E251708A-908E-451E-AA3E-4EE3F5B45F28}">
      <dgm:prSet/>
      <dgm:spPr/>
      <dgm:t>
        <a:bodyPr/>
        <a:lstStyle/>
        <a:p>
          <a:endParaRPr lang="en-US"/>
        </a:p>
      </dgm:t>
    </dgm:pt>
    <dgm:pt modelId="{4B183685-E9E7-4D32-B3F0-D60C9F19FE94}" type="sibTrans" cxnId="{E251708A-908E-451E-AA3E-4EE3F5B45F28}">
      <dgm:prSet/>
      <dgm:spPr/>
      <dgm:t>
        <a:bodyPr/>
        <a:lstStyle/>
        <a:p>
          <a:pPr>
            <a:lnSpc>
              <a:spcPct val="100000"/>
            </a:lnSpc>
          </a:pPr>
          <a:endParaRPr lang="en-US"/>
        </a:p>
      </dgm:t>
    </dgm:pt>
    <dgm:pt modelId="{294244A4-76BF-422A-9584-F6596684F2FA}">
      <dgm:prSet/>
      <dgm:spPr/>
      <dgm:t>
        <a:bodyPr/>
        <a:lstStyle/>
        <a:p>
          <a:pPr>
            <a:lnSpc>
              <a:spcPct val="100000"/>
            </a:lnSpc>
          </a:pPr>
          <a:r>
            <a:rPr lang="en-IN" b="1" i="0"/>
            <a:t>Maintenance and Updates: </a:t>
          </a:r>
          <a:r>
            <a:rPr lang="en-IN" b="0" i="0"/>
            <a:t>Plan for regular maintenance, ensuring the application stays up-to-date. Monitor and update tools as new versions or security patches are released. Consider legal and ethical implications of vulnerability scanning and ensure proper authorization.</a:t>
          </a:r>
          <a:endParaRPr lang="en-US"/>
        </a:p>
      </dgm:t>
    </dgm:pt>
    <dgm:pt modelId="{C8603BBB-3411-4ACB-946D-0CBA123CFD28}" type="parTrans" cxnId="{95B3FFBA-6555-4F44-9F46-BDAB15A8F62B}">
      <dgm:prSet/>
      <dgm:spPr/>
      <dgm:t>
        <a:bodyPr/>
        <a:lstStyle/>
        <a:p>
          <a:endParaRPr lang="en-US"/>
        </a:p>
      </dgm:t>
    </dgm:pt>
    <dgm:pt modelId="{00B30703-0350-493F-ACD8-D742017C8079}" type="sibTrans" cxnId="{95B3FFBA-6555-4F44-9F46-BDAB15A8F62B}">
      <dgm:prSet/>
      <dgm:spPr/>
      <dgm:t>
        <a:bodyPr/>
        <a:lstStyle/>
        <a:p>
          <a:endParaRPr lang="en-US"/>
        </a:p>
      </dgm:t>
    </dgm:pt>
    <dgm:pt modelId="{8D4E12FD-CEFA-4397-A04E-DC59828C3736}" type="pres">
      <dgm:prSet presAssocID="{58909788-8951-4067-B28C-9CF2C84AC200}" presName="root" presStyleCnt="0">
        <dgm:presLayoutVars>
          <dgm:dir/>
          <dgm:resizeHandles val="exact"/>
        </dgm:presLayoutVars>
      </dgm:prSet>
      <dgm:spPr/>
    </dgm:pt>
    <dgm:pt modelId="{59F290BB-6FB7-4FB8-84C1-4CE2B1FF1FCE}" type="pres">
      <dgm:prSet presAssocID="{58909788-8951-4067-B28C-9CF2C84AC200}" presName="container" presStyleCnt="0">
        <dgm:presLayoutVars>
          <dgm:dir/>
          <dgm:resizeHandles val="exact"/>
        </dgm:presLayoutVars>
      </dgm:prSet>
      <dgm:spPr/>
    </dgm:pt>
    <dgm:pt modelId="{F82C70B9-5BF6-49DF-8D62-BBA5B8EAD9F6}" type="pres">
      <dgm:prSet presAssocID="{094A1071-C3EC-4E91-AFA1-7A96335E8FAB}" presName="compNode" presStyleCnt="0"/>
      <dgm:spPr/>
    </dgm:pt>
    <dgm:pt modelId="{101ABB76-27C6-4D46-9B7C-A72EBBBEF187}" type="pres">
      <dgm:prSet presAssocID="{094A1071-C3EC-4E91-AFA1-7A96335E8FAB}" presName="iconBgRect" presStyleLbl="bgShp" presStyleIdx="0" presStyleCnt="7"/>
      <dgm:spPr/>
    </dgm:pt>
    <dgm:pt modelId="{7893AB26-8222-430E-A8A9-7FEABBFF84A9}" type="pres">
      <dgm:prSet presAssocID="{094A1071-C3EC-4E91-AFA1-7A96335E8FA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7F2C49CA-A421-4EC2-86EF-718DCDBC97C3}" type="pres">
      <dgm:prSet presAssocID="{094A1071-C3EC-4E91-AFA1-7A96335E8FAB}" presName="spaceRect" presStyleCnt="0"/>
      <dgm:spPr/>
    </dgm:pt>
    <dgm:pt modelId="{007CAAB2-32D6-4906-B42F-D70791F14AB4}" type="pres">
      <dgm:prSet presAssocID="{094A1071-C3EC-4E91-AFA1-7A96335E8FAB}" presName="textRect" presStyleLbl="revTx" presStyleIdx="0" presStyleCnt="7">
        <dgm:presLayoutVars>
          <dgm:chMax val="1"/>
          <dgm:chPref val="1"/>
        </dgm:presLayoutVars>
      </dgm:prSet>
      <dgm:spPr/>
    </dgm:pt>
    <dgm:pt modelId="{2A3C9FB0-70F2-401A-8C1A-906D8441008B}" type="pres">
      <dgm:prSet presAssocID="{3A02ADF6-70F5-4827-AAE4-A7B47DCB554F}" presName="sibTrans" presStyleLbl="sibTrans2D1" presStyleIdx="0" presStyleCnt="0"/>
      <dgm:spPr/>
    </dgm:pt>
    <dgm:pt modelId="{20EFE0E2-C75D-49E4-AD2E-1430D80CD26C}" type="pres">
      <dgm:prSet presAssocID="{81965664-EEFA-438F-9F8F-ECCAD30617F8}" presName="compNode" presStyleCnt="0"/>
      <dgm:spPr/>
    </dgm:pt>
    <dgm:pt modelId="{7CD28403-0086-4008-96E4-C45A90C6813C}" type="pres">
      <dgm:prSet presAssocID="{81965664-EEFA-438F-9F8F-ECCAD30617F8}" presName="iconBgRect" presStyleLbl="bgShp" presStyleIdx="1" presStyleCnt="7"/>
      <dgm:spPr/>
    </dgm:pt>
    <dgm:pt modelId="{7D8575B1-EC69-4796-B39B-FF7F7238FF1B}" type="pres">
      <dgm:prSet presAssocID="{81965664-EEFA-438F-9F8F-ECCAD30617F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6C8B35B1-5F97-490F-B7F2-7587DC010B34}" type="pres">
      <dgm:prSet presAssocID="{81965664-EEFA-438F-9F8F-ECCAD30617F8}" presName="spaceRect" presStyleCnt="0"/>
      <dgm:spPr/>
    </dgm:pt>
    <dgm:pt modelId="{30A15A47-194B-43DD-BF83-27A8362DF703}" type="pres">
      <dgm:prSet presAssocID="{81965664-EEFA-438F-9F8F-ECCAD30617F8}" presName="textRect" presStyleLbl="revTx" presStyleIdx="1" presStyleCnt="7">
        <dgm:presLayoutVars>
          <dgm:chMax val="1"/>
          <dgm:chPref val="1"/>
        </dgm:presLayoutVars>
      </dgm:prSet>
      <dgm:spPr/>
    </dgm:pt>
    <dgm:pt modelId="{A56626B6-37AF-4EFF-8D8F-34AD1F5A5D6E}" type="pres">
      <dgm:prSet presAssocID="{195A4F83-7114-44B5-BE6D-220CE01884F9}" presName="sibTrans" presStyleLbl="sibTrans2D1" presStyleIdx="0" presStyleCnt="0"/>
      <dgm:spPr/>
    </dgm:pt>
    <dgm:pt modelId="{D5D8764D-4ACD-4701-8260-90CF3AEE0075}" type="pres">
      <dgm:prSet presAssocID="{14AA1DDE-B49E-4937-A61B-06D0749DD148}" presName="compNode" presStyleCnt="0"/>
      <dgm:spPr/>
    </dgm:pt>
    <dgm:pt modelId="{61E4F2E4-460A-4231-87B7-3A3CD1E69190}" type="pres">
      <dgm:prSet presAssocID="{14AA1DDE-B49E-4937-A61B-06D0749DD148}" presName="iconBgRect" presStyleLbl="bgShp" presStyleIdx="2" presStyleCnt="7"/>
      <dgm:spPr/>
    </dgm:pt>
    <dgm:pt modelId="{6ABEBE3F-63F6-4788-A9DE-6E3E5905D452}" type="pres">
      <dgm:prSet presAssocID="{14AA1DDE-B49E-4937-A61B-06D0749DD14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61714A49-458D-483F-8CE0-8226A5760700}" type="pres">
      <dgm:prSet presAssocID="{14AA1DDE-B49E-4937-A61B-06D0749DD148}" presName="spaceRect" presStyleCnt="0"/>
      <dgm:spPr/>
    </dgm:pt>
    <dgm:pt modelId="{6F5F63CA-C21E-4BDF-AC52-1AE14019AA76}" type="pres">
      <dgm:prSet presAssocID="{14AA1DDE-B49E-4937-A61B-06D0749DD148}" presName="textRect" presStyleLbl="revTx" presStyleIdx="2" presStyleCnt="7">
        <dgm:presLayoutVars>
          <dgm:chMax val="1"/>
          <dgm:chPref val="1"/>
        </dgm:presLayoutVars>
      </dgm:prSet>
      <dgm:spPr/>
    </dgm:pt>
    <dgm:pt modelId="{37717F9E-B5FE-4231-A191-53DB8D4CDA98}" type="pres">
      <dgm:prSet presAssocID="{F6BEF617-F7B0-40A6-B862-D576F075D8A9}" presName="sibTrans" presStyleLbl="sibTrans2D1" presStyleIdx="0" presStyleCnt="0"/>
      <dgm:spPr/>
    </dgm:pt>
    <dgm:pt modelId="{0EBC84E8-59D8-402C-9F63-3EB37C842F38}" type="pres">
      <dgm:prSet presAssocID="{C3730405-F10F-406D-AE42-ED055D43025A}" presName="compNode" presStyleCnt="0"/>
      <dgm:spPr/>
    </dgm:pt>
    <dgm:pt modelId="{878AF34A-90A7-4189-AF9F-CE929250CD19}" type="pres">
      <dgm:prSet presAssocID="{C3730405-F10F-406D-AE42-ED055D43025A}" presName="iconBgRect" presStyleLbl="bgShp" presStyleIdx="3" presStyleCnt="7"/>
      <dgm:spPr/>
    </dgm:pt>
    <dgm:pt modelId="{16D4218B-37B9-485D-8995-01AB17F6C270}" type="pres">
      <dgm:prSet presAssocID="{C3730405-F10F-406D-AE42-ED055D43025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2AEA4F31-4783-4A09-9EC9-27B85BAE54C1}" type="pres">
      <dgm:prSet presAssocID="{C3730405-F10F-406D-AE42-ED055D43025A}" presName="spaceRect" presStyleCnt="0"/>
      <dgm:spPr/>
    </dgm:pt>
    <dgm:pt modelId="{815D558A-FE7F-4620-BCB2-29045AC71D1D}" type="pres">
      <dgm:prSet presAssocID="{C3730405-F10F-406D-AE42-ED055D43025A}" presName="textRect" presStyleLbl="revTx" presStyleIdx="3" presStyleCnt="7">
        <dgm:presLayoutVars>
          <dgm:chMax val="1"/>
          <dgm:chPref val="1"/>
        </dgm:presLayoutVars>
      </dgm:prSet>
      <dgm:spPr/>
    </dgm:pt>
    <dgm:pt modelId="{89261E26-25F9-4741-A62F-CB253FD23975}" type="pres">
      <dgm:prSet presAssocID="{3F61A5E7-5A34-4B79-B843-81ED63B0E85A}" presName="sibTrans" presStyleLbl="sibTrans2D1" presStyleIdx="0" presStyleCnt="0"/>
      <dgm:spPr/>
    </dgm:pt>
    <dgm:pt modelId="{84885003-0A79-4000-B362-D75357B993C9}" type="pres">
      <dgm:prSet presAssocID="{677E3E47-BAC1-4CFD-8F08-7F0F0B7208CD}" presName="compNode" presStyleCnt="0"/>
      <dgm:spPr/>
    </dgm:pt>
    <dgm:pt modelId="{44D04E3A-0FB8-42E0-9BAF-363BEBC3D42B}" type="pres">
      <dgm:prSet presAssocID="{677E3E47-BAC1-4CFD-8F08-7F0F0B7208CD}" presName="iconBgRect" presStyleLbl="bgShp" presStyleIdx="4" presStyleCnt="7"/>
      <dgm:spPr/>
    </dgm:pt>
    <dgm:pt modelId="{E230F474-274A-4761-AB0E-7F39002F300A}" type="pres">
      <dgm:prSet presAssocID="{677E3E47-BAC1-4CFD-8F08-7F0F0B7208C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irecracker"/>
        </a:ext>
      </dgm:extLst>
    </dgm:pt>
    <dgm:pt modelId="{031FEAEE-F01E-4EBF-8E32-B14A9C06D579}" type="pres">
      <dgm:prSet presAssocID="{677E3E47-BAC1-4CFD-8F08-7F0F0B7208CD}" presName="spaceRect" presStyleCnt="0"/>
      <dgm:spPr/>
    </dgm:pt>
    <dgm:pt modelId="{4F5D1C83-D73C-439E-BF29-23411C61343A}" type="pres">
      <dgm:prSet presAssocID="{677E3E47-BAC1-4CFD-8F08-7F0F0B7208CD}" presName="textRect" presStyleLbl="revTx" presStyleIdx="4" presStyleCnt="7">
        <dgm:presLayoutVars>
          <dgm:chMax val="1"/>
          <dgm:chPref val="1"/>
        </dgm:presLayoutVars>
      </dgm:prSet>
      <dgm:spPr/>
    </dgm:pt>
    <dgm:pt modelId="{C2FD01B5-0B76-430E-A868-28E37ADE99E6}" type="pres">
      <dgm:prSet presAssocID="{C185DDF0-4DC8-463D-B73A-C0E82D4ED0E7}" presName="sibTrans" presStyleLbl="sibTrans2D1" presStyleIdx="0" presStyleCnt="0"/>
      <dgm:spPr/>
    </dgm:pt>
    <dgm:pt modelId="{0A5E6832-5C73-409B-BB31-77CB3E10CC6A}" type="pres">
      <dgm:prSet presAssocID="{3616229C-9E48-4E8F-BC53-A1B02BFC0007}" presName="compNode" presStyleCnt="0"/>
      <dgm:spPr/>
    </dgm:pt>
    <dgm:pt modelId="{D503D984-61FB-4A9C-87B4-F6F3311D56BA}" type="pres">
      <dgm:prSet presAssocID="{3616229C-9E48-4E8F-BC53-A1B02BFC0007}" presName="iconBgRect" presStyleLbl="bgShp" presStyleIdx="5" presStyleCnt="7"/>
      <dgm:spPr/>
    </dgm:pt>
    <dgm:pt modelId="{ABBD557A-12F8-41DC-AC4D-E7DC647D50AE}" type="pres">
      <dgm:prSet presAssocID="{3616229C-9E48-4E8F-BC53-A1B02BFC000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wnload"/>
        </a:ext>
      </dgm:extLst>
    </dgm:pt>
    <dgm:pt modelId="{D9F4A9BD-0C57-4135-AD08-3094717985E8}" type="pres">
      <dgm:prSet presAssocID="{3616229C-9E48-4E8F-BC53-A1B02BFC0007}" presName="spaceRect" presStyleCnt="0"/>
      <dgm:spPr/>
    </dgm:pt>
    <dgm:pt modelId="{D980AF16-2364-42F0-8883-C1FF54293C12}" type="pres">
      <dgm:prSet presAssocID="{3616229C-9E48-4E8F-BC53-A1B02BFC0007}" presName="textRect" presStyleLbl="revTx" presStyleIdx="5" presStyleCnt="7">
        <dgm:presLayoutVars>
          <dgm:chMax val="1"/>
          <dgm:chPref val="1"/>
        </dgm:presLayoutVars>
      </dgm:prSet>
      <dgm:spPr/>
    </dgm:pt>
    <dgm:pt modelId="{279FA7F6-B806-446A-8D6A-B688206F42AD}" type="pres">
      <dgm:prSet presAssocID="{4B183685-E9E7-4D32-B3F0-D60C9F19FE94}" presName="sibTrans" presStyleLbl="sibTrans2D1" presStyleIdx="0" presStyleCnt="0"/>
      <dgm:spPr/>
    </dgm:pt>
    <dgm:pt modelId="{6B456118-D5E7-41EF-9437-618EB5014C00}" type="pres">
      <dgm:prSet presAssocID="{294244A4-76BF-422A-9584-F6596684F2FA}" presName="compNode" presStyleCnt="0"/>
      <dgm:spPr/>
    </dgm:pt>
    <dgm:pt modelId="{2593037C-2F98-4AB9-8255-1A78D43F871D}" type="pres">
      <dgm:prSet presAssocID="{294244A4-76BF-422A-9584-F6596684F2FA}" presName="iconBgRect" presStyleLbl="bgShp" presStyleIdx="6" presStyleCnt="7"/>
      <dgm:spPr/>
    </dgm:pt>
    <dgm:pt modelId="{79962984-E524-4475-B4B7-4938AAFD95BA}" type="pres">
      <dgm:prSet presAssocID="{294244A4-76BF-422A-9584-F6596684F2F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ools"/>
        </a:ext>
      </dgm:extLst>
    </dgm:pt>
    <dgm:pt modelId="{69738D32-6BAC-49AA-BB80-9AAAB587BF11}" type="pres">
      <dgm:prSet presAssocID="{294244A4-76BF-422A-9584-F6596684F2FA}" presName="spaceRect" presStyleCnt="0"/>
      <dgm:spPr/>
    </dgm:pt>
    <dgm:pt modelId="{4ED51C05-19DA-4259-8040-0AD5556119C7}" type="pres">
      <dgm:prSet presAssocID="{294244A4-76BF-422A-9584-F6596684F2FA}" presName="textRect" presStyleLbl="revTx" presStyleIdx="6" presStyleCnt="7">
        <dgm:presLayoutVars>
          <dgm:chMax val="1"/>
          <dgm:chPref val="1"/>
        </dgm:presLayoutVars>
      </dgm:prSet>
      <dgm:spPr/>
    </dgm:pt>
  </dgm:ptLst>
  <dgm:cxnLst>
    <dgm:cxn modelId="{B9FB9D08-4A57-4800-A77A-44B3756CFA15}" type="presOf" srcId="{F6BEF617-F7B0-40A6-B862-D576F075D8A9}" destId="{37717F9E-B5FE-4231-A191-53DB8D4CDA98}" srcOrd="0" destOrd="0" presId="urn:microsoft.com/office/officeart/2018/2/layout/IconCircleList"/>
    <dgm:cxn modelId="{035C3621-8CEF-4B2F-8BBC-0125F3C0E57C}" srcId="{58909788-8951-4067-B28C-9CF2C84AC200}" destId="{81965664-EEFA-438F-9F8F-ECCAD30617F8}" srcOrd="1" destOrd="0" parTransId="{87350992-AC1E-4397-AAAD-36D9042773FC}" sibTransId="{195A4F83-7114-44B5-BE6D-220CE01884F9}"/>
    <dgm:cxn modelId="{2CB0C927-104F-4AB6-952F-1E93BA47B38D}" type="presOf" srcId="{3A02ADF6-70F5-4827-AAE4-A7B47DCB554F}" destId="{2A3C9FB0-70F2-401A-8C1A-906D8441008B}" srcOrd="0" destOrd="0" presId="urn:microsoft.com/office/officeart/2018/2/layout/IconCircleList"/>
    <dgm:cxn modelId="{7486533A-91E2-4835-A61A-A64D3B164F31}" type="presOf" srcId="{195A4F83-7114-44B5-BE6D-220CE01884F9}" destId="{A56626B6-37AF-4EFF-8D8F-34AD1F5A5D6E}" srcOrd="0" destOrd="0" presId="urn:microsoft.com/office/officeart/2018/2/layout/IconCircleList"/>
    <dgm:cxn modelId="{17C28F42-FA7C-4E60-B455-73B940DDDB48}" type="presOf" srcId="{81965664-EEFA-438F-9F8F-ECCAD30617F8}" destId="{30A15A47-194B-43DD-BF83-27A8362DF703}" srcOrd="0" destOrd="0" presId="urn:microsoft.com/office/officeart/2018/2/layout/IconCircleList"/>
    <dgm:cxn modelId="{116A9C44-4227-4168-B59E-B38205753B37}" srcId="{58909788-8951-4067-B28C-9CF2C84AC200}" destId="{094A1071-C3EC-4E91-AFA1-7A96335E8FAB}" srcOrd="0" destOrd="0" parTransId="{4F259697-39D5-4924-B147-A76939D970F1}" sibTransId="{3A02ADF6-70F5-4827-AAE4-A7B47DCB554F}"/>
    <dgm:cxn modelId="{ABF38945-63E0-4EC8-B097-9592E68C7E07}" type="presOf" srcId="{C3730405-F10F-406D-AE42-ED055D43025A}" destId="{815D558A-FE7F-4620-BCB2-29045AC71D1D}" srcOrd="0" destOrd="0" presId="urn:microsoft.com/office/officeart/2018/2/layout/IconCircleList"/>
    <dgm:cxn modelId="{3C70294B-DCF0-469B-81BA-056166B61377}" type="presOf" srcId="{58909788-8951-4067-B28C-9CF2C84AC200}" destId="{8D4E12FD-CEFA-4397-A04E-DC59828C3736}" srcOrd="0" destOrd="0" presId="urn:microsoft.com/office/officeart/2018/2/layout/IconCircleList"/>
    <dgm:cxn modelId="{5139C359-81DB-49DD-BE59-7248CFD85AAF}" type="presOf" srcId="{677E3E47-BAC1-4CFD-8F08-7F0F0B7208CD}" destId="{4F5D1C83-D73C-439E-BF29-23411C61343A}" srcOrd="0" destOrd="0" presId="urn:microsoft.com/office/officeart/2018/2/layout/IconCircleList"/>
    <dgm:cxn modelId="{E251708A-908E-451E-AA3E-4EE3F5B45F28}" srcId="{58909788-8951-4067-B28C-9CF2C84AC200}" destId="{3616229C-9E48-4E8F-BC53-A1B02BFC0007}" srcOrd="5" destOrd="0" parTransId="{273AF73F-253B-414E-BF3A-49FC2E5918AF}" sibTransId="{4B183685-E9E7-4D32-B3F0-D60C9F19FE94}"/>
    <dgm:cxn modelId="{D8AD3598-3C93-4C3B-8D3E-C38A4D1F3D0B}" srcId="{58909788-8951-4067-B28C-9CF2C84AC200}" destId="{14AA1DDE-B49E-4937-A61B-06D0749DD148}" srcOrd="2" destOrd="0" parTransId="{5ACDF38C-C04D-4DB1-8463-37C294818A99}" sibTransId="{F6BEF617-F7B0-40A6-B862-D576F075D8A9}"/>
    <dgm:cxn modelId="{861B37A0-FF36-4633-88CD-866E2761C8F2}" type="presOf" srcId="{294244A4-76BF-422A-9584-F6596684F2FA}" destId="{4ED51C05-19DA-4259-8040-0AD5556119C7}" srcOrd="0" destOrd="0" presId="urn:microsoft.com/office/officeart/2018/2/layout/IconCircleList"/>
    <dgm:cxn modelId="{9CD1EBA2-44BF-4D98-A7C0-F8FA3BF2D983}" type="presOf" srcId="{4B183685-E9E7-4D32-B3F0-D60C9F19FE94}" destId="{279FA7F6-B806-446A-8D6A-B688206F42AD}" srcOrd="0" destOrd="0" presId="urn:microsoft.com/office/officeart/2018/2/layout/IconCircleList"/>
    <dgm:cxn modelId="{5FCCFAB5-40E6-457C-B15D-46B269AD906E}" type="presOf" srcId="{3F61A5E7-5A34-4B79-B843-81ED63B0E85A}" destId="{89261E26-25F9-4741-A62F-CB253FD23975}" srcOrd="0" destOrd="0" presId="urn:microsoft.com/office/officeart/2018/2/layout/IconCircleList"/>
    <dgm:cxn modelId="{95B3FFBA-6555-4F44-9F46-BDAB15A8F62B}" srcId="{58909788-8951-4067-B28C-9CF2C84AC200}" destId="{294244A4-76BF-422A-9584-F6596684F2FA}" srcOrd="6" destOrd="0" parTransId="{C8603BBB-3411-4ACB-946D-0CBA123CFD28}" sibTransId="{00B30703-0350-493F-ACD8-D742017C8079}"/>
    <dgm:cxn modelId="{6629DBC0-E2F8-4771-A1D5-9715736FE487}" srcId="{58909788-8951-4067-B28C-9CF2C84AC200}" destId="{C3730405-F10F-406D-AE42-ED055D43025A}" srcOrd="3" destOrd="0" parTransId="{9D4E59DA-4C32-447B-924E-5855ED2F4F90}" sibTransId="{3F61A5E7-5A34-4B79-B843-81ED63B0E85A}"/>
    <dgm:cxn modelId="{75E16AC1-C142-4E23-8939-C3A446BBB5CA}" type="presOf" srcId="{C185DDF0-4DC8-463D-B73A-C0E82D4ED0E7}" destId="{C2FD01B5-0B76-430E-A868-28E37ADE99E6}" srcOrd="0" destOrd="0" presId="urn:microsoft.com/office/officeart/2018/2/layout/IconCircleList"/>
    <dgm:cxn modelId="{635E40C7-7ED7-4F5E-AF9C-C65A7ACF86F7}" type="presOf" srcId="{14AA1DDE-B49E-4937-A61B-06D0749DD148}" destId="{6F5F63CA-C21E-4BDF-AC52-1AE14019AA76}" srcOrd="0" destOrd="0" presId="urn:microsoft.com/office/officeart/2018/2/layout/IconCircleList"/>
    <dgm:cxn modelId="{E077FED8-F9BB-49A6-A2C3-98704E4D1E3D}" type="presOf" srcId="{094A1071-C3EC-4E91-AFA1-7A96335E8FAB}" destId="{007CAAB2-32D6-4906-B42F-D70791F14AB4}" srcOrd="0" destOrd="0" presId="urn:microsoft.com/office/officeart/2018/2/layout/IconCircleList"/>
    <dgm:cxn modelId="{630258E7-3718-465B-8A16-B1D60538363E}" srcId="{58909788-8951-4067-B28C-9CF2C84AC200}" destId="{677E3E47-BAC1-4CFD-8F08-7F0F0B7208CD}" srcOrd="4" destOrd="0" parTransId="{46FC8806-2409-4B15-9B40-502DC4D4EAB7}" sibTransId="{C185DDF0-4DC8-463D-B73A-C0E82D4ED0E7}"/>
    <dgm:cxn modelId="{C9DEDEF0-0356-4F57-A9F6-12D9BDCDB235}" type="presOf" srcId="{3616229C-9E48-4E8F-BC53-A1B02BFC0007}" destId="{D980AF16-2364-42F0-8883-C1FF54293C12}" srcOrd="0" destOrd="0" presId="urn:microsoft.com/office/officeart/2018/2/layout/IconCircleList"/>
    <dgm:cxn modelId="{7A1B70B2-D3A0-461B-A5F5-FBDD70E2F985}" type="presParOf" srcId="{8D4E12FD-CEFA-4397-A04E-DC59828C3736}" destId="{59F290BB-6FB7-4FB8-84C1-4CE2B1FF1FCE}" srcOrd="0" destOrd="0" presId="urn:microsoft.com/office/officeart/2018/2/layout/IconCircleList"/>
    <dgm:cxn modelId="{271D9C8A-29F7-4565-BF90-6BF2C038692E}" type="presParOf" srcId="{59F290BB-6FB7-4FB8-84C1-4CE2B1FF1FCE}" destId="{F82C70B9-5BF6-49DF-8D62-BBA5B8EAD9F6}" srcOrd="0" destOrd="0" presId="urn:microsoft.com/office/officeart/2018/2/layout/IconCircleList"/>
    <dgm:cxn modelId="{1A7B32BC-71F6-425A-8157-AC8D5E385982}" type="presParOf" srcId="{F82C70B9-5BF6-49DF-8D62-BBA5B8EAD9F6}" destId="{101ABB76-27C6-4D46-9B7C-A72EBBBEF187}" srcOrd="0" destOrd="0" presId="urn:microsoft.com/office/officeart/2018/2/layout/IconCircleList"/>
    <dgm:cxn modelId="{15F844F4-40E6-4349-B414-AEE8E4DD3CF3}" type="presParOf" srcId="{F82C70B9-5BF6-49DF-8D62-BBA5B8EAD9F6}" destId="{7893AB26-8222-430E-A8A9-7FEABBFF84A9}" srcOrd="1" destOrd="0" presId="urn:microsoft.com/office/officeart/2018/2/layout/IconCircleList"/>
    <dgm:cxn modelId="{4F416795-1D3D-406F-A950-CD9BC213A121}" type="presParOf" srcId="{F82C70B9-5BF6-49DF-8D62-BBA5B8EAD9F6}" destId="{7F2C49CA-A421-4EC2-86EF-718DCDBC97C3}" srcOrd="2" destOrd="0" presId="urn:microsoft.com/office/officeart/2018/2/layout/IconCircleList"/>
    <dgm:cxn modelId="{D24E5B5E-72E8-4FBD-A410-983D4C022455}" type="presParOf" srcId="{F82C70B9-5BF6-49DF-8D62-BBA5B8EAD9F6}" destId="{007CAAB2-32D6-4906-B42F-D70791F14AB4}" srcOrd="3" destOrd="0" presId="urn:microsoft.com/office/officeart/2018/2/layout/IconCircleList"/>
    <dgm:cxn modelId="{70FF4085-BB76-4694-8DB3-547E0CE2F5A2}" type="presParOf" srcId="{59F290BB-6FB7-4FB8-84C1-4CE2B1FF1FCE}" destId="{2A3C9FB0-70F2-401A-8C1A-906D8441008B}" srcOrd="1" destOrd="0" presId="urn:microsoft.com/office/officeart/2018/2/layout/IconCircleList"/>
    <dgm:cxn modelId="{2E1C0B87-8835-4FDB-9033-C26DF98BEE53}" type="presParOf" srcId="{59F290BB-6FB7-4FB8-84C1-4CE2B1FF1FCE}" destId="{20EFE0E2-C75D-49E4-AD2E-1430D80CD26C}" srcOrd="2" destOrd="0" presId="urn:microsoft.com/office/officeart/2018/2/layout/IconCircleList"/>
    <dgm:cxn modelId="{895D2DA9-56A3-4A17-B684-CC81EC56B8AA}" type="presParOf" srcId="{20EFE0E2-C75D-49E4-AD2E-1430D80CD26C}" destId="{7CD28403-0086-4008-96E4-C45A90C6813C}" srcOrd="0" destOrd="0" presId="urn:microsoft.com/office/officeart/2018/2/layout/IconCircleList"/>
    <dgm:cxn modelId="{60B26F2F-86BB-44FE-BE62-273846768DD5}" type="presParOf" srcId="{20EFE0E2-C75D-49E4-AD2E-1430D80CD26C}" destId="{7D8575B1-EC69-4796-B39B-FF7F7238FF1B}" srcOrd="1" destOrd="0" presId="urn:microsoft.com/office/officeart/2018/2/layout/IconCircleList"/>
    <dgm:cxn modelId="{4BC2E83B-FAD2-42CA-9877-44A5D975F96A}" type="presParOf" srcId="{20EFE0E2-C75D-49E4-AD2E-1430D80CD26C}" destId="{6C8B35B1-5F97-490F-B7F2-7587DC010B34}" srcOrd="2" destOrd="0" presId="urn:microsoft.com/office/officeart/2018/2/layout/IconCircleList"/>
    <dgm:cxn modelId="{7C474047-6F04-4E3C-B2C7-535EBDCFE237}" type="presParOf" srcId="{20EFE0E2-C75D-49E4-AD2E-1430D80CD26C}" destId="{30A15A47-194B-43DD-BF83-27A8362DF703}" srcOrd="3" destOrd="0" presId="urn:microsoft.com/office/officeart/2018/2/layout/IconCircleList"/>
    <dgm:cxn modelId="{337ED95E-7189-4B81-B8B6-9416D2BA9E3D}" type="presParOf" srcId="{59F290BB-6FB7-4FB8-84C1-4CE2B1FF1FCE}" destId="{A56626B6-37AF-4EFF-8D8F-34AD1F5A5D6E}" srcOrd="3" destOrd="0" presId="urn:microsoft.com/office/officeart/2018/2/layout/IconCircleList"/>
    <dgm:cxn modelId="{FB6E3346-4D47-4124-B6D0-C826763DD20F}" type="presParOf" srcId="{59F290BB-6FB7-4FB8-84C1-4CE2B1FF1FCE}" destId="{D5D8764D-4ACD-4701-8260-90CF3AEE0075}" srcOrd="4" destOrd="0" presId="urn:microsoft.com/office/officeart/2018/2/layout/IconCircleList"/>
    <dgm:cxn modelId="{3759F7EF-E537-4CFA-90B3-79F24FD4BB3C}" type="presParOf" srcId="{D5D8764D-4ACD-4701-8260-90CF3AEE0075}" destId="{61E4F2E4-460A-4231-87B7-3A3CD1E69190}" srcOrd="0" destOrd="0" presId="urn:microsoft.com/office/officeart/2018/2/layout/IconCircleList"/>
    <dgm:cxn modelId="{BCD10E90-2D65-42AF-99B1-420E05911F44}" type="presParOf" srcId="{D5D8764D-4ACD-4701-8260-90CF3AEE0075}" destId="{6ABEBE3F-63F6-4788-A9DE-6E3E5905D452}" srcOrd="1" destOrd="0" presId="urn:microsoft.com/office/officeart/2018/2/layout/IconCircleList"/>
    <dgm:cxn modelId="{82C9B664-6A2B-449B-A20F-C1F0DD960B9D}" type="presParOf" srcId="{D5D8764D-4ACD-4701-8260-90CF3AEE0075}" destId="{61714A49-458D-483F-8CE0-8226A5760700}" srcOrd="2" destOrd="0" presId="urn:microsoft.com/office/officeart/2018/2/layout/IconCircleList"/>
    <dgm:cxn modelId="{3DBF24FF-23B5-4AD2-8C77-F4A302718C7D}" type="presParOf" srcId="{D5D8764D-4ACD-4701-8260-90CF3AEE0075}" destId="{6F5F63CA-C21E-4BDF-AC52-1AE14019AA76}" srcOrd="3" destOrd="0" presId="urn:microsoft.com/office/officeart/2018/2/layout/IconCircleList"/>
    <dgm:cxn modelId="{5DA262FC-3D45-4CBA-A6D6-993E7DC22F61}" type="presParOf" srcId="{59F290BB-6FB7-4FB8-84C1-4CE2B1FF1FCE}" destId="{37717F9E-B5FE-4231-A191-53DB8D4CDA98}" srcOrd="5" destOrd="0" presId="urn:microsoft.com/office/officeart/2018/2/layout/IconCircleList"/>
    <dgm:cxn modelId="{D7E581CA-0BF4-4C39-82DC-632B693D9503}" type="presParOf" srcId="{59F290BB-6FB7-4FB8-84C1-4CE2B1FF1FCE}" destId="{0EBC84E8-59D8-402C-9F63-3EB37C842F38}" srcOrd="6" destOrd="0" presId="urn:microsoft.com/office/officeart/2018/2/layout/IconCircleList"/>
    <dgm:cxn modelId="{1BA9A030-051B-4E70-A35B-334796AC816B}" type="presParOf" srcId="{0EBC84E8-59D8-402C-9F63-3EB37C842F38}" destId="{878AF34A-90A7-4189-AF9F-CE929250CD19}" srcOrd="0" destOrd="0" presId="urn:microsoft.com/office/officeart/2018/2/layout/IconCircleList"/>
    <dgm:cxn modelId="{BD6B9233-514A-46AF-B8F2-492B3E4101DF}" type="presParOf" srcId="{0EBC84E8-59D8-402C-9F63-3EB37C842F38}" destId="{16D4218B-37B9-485D-8995-01AB17F6C270}" srcOrd="1" destOrd="0" presId="urn:microsoft.com/office/officeart/2018/2/layout/IconCircleList"/>
    <dgm:cxn modelId="{2EAA0A8D-FB98-41E9-A692-758021F4D3E9}" type="presParOf" srcId="{0EBC84E8-59D8-402C-9F63-3EB37C842F38}" destId="{2AEA4F31-4783-4A09-9EC9-27B85BAE54C1}" srcOrd="2" destOrd="0" presId="urn:microsoft.com/office/officeart/2018/2/layout/IconCircleList"/>
    <dgm:cxn modelId="{0CCC8C75-8AF1-4DAF-9191-6FCC90D0700E}" type="presParOf" srcId="{0EBC84E8-59D8-402C-9F63-3EB37C842F38}" destId="{815D558A-FE7F-4620-BCB2-29045AC71D1D}" srcOrd="3" destOrd="0" presId="urn:microsoft.com/office/officeart/2018/2/layout/IconCircleList"/>
    <dgm:cxn modelId="{A1812479-62B7-46D3-93D2-EA19F587AE07}" type="presParOf" srcId="{59F290BB-6FB7-4FB8-84C1-4CE2B1FF1FCE}" destId="{89261E26-25F9-4741-A62F-CB253FD23975}" srcOrd="7" destOrd="0" presId="urn:microsoft.com/office/officeart/2018/2/layout/IconCircleList"/>
    <dgm:cxn modelId="{11D51F3C-ADD9-44C6-89D3-D73E04D5EE9D}" type="presParOf" srcId="{59F290BB-6FB7-4FB8-84C1-4CE2B1FF1FCE}" destId="{84885003-0A79-4000-B362-D75357B993C9}" srcOrd="8" destOrd="0" presId="urn:microsoft.com/office/officeart/2018/2/layout/IconCircleList"/>
    <dgm:cxn modelId="{D6F85D29-DAED-437A-8B66-70788B2D63C8}" type="presParOf" srcId="{84885003-0A79-4000-B362-D75357B993C9}" destId="{44D04E3A-0FB8-42E0-9BAF-363BEBC3D42B}" srcOrd="0" destOrd="0" presId="urn:microsoft.com/office/officeart/2018/2/layout/IconCircleList"/>
    <dgm:cxn modelId="{F9380B54-1D03-4D43-85E4-AB46689ACB83}" type="presParOf" srcId="{84885003-0A79-4000-B362-D75357B993C9}" destId="{E230F474-274A-4761-AB0E-7F39002F300A}" srcOrd="1" destOrd="0" presId="urn:microsoft.com/office/officeart/2018/2/layout/IconCircleList"/>
    <dgm:cxn modelId="{C3B1D983-77F2-43E2-820D-3928457F4868}" type="presParOf" srcId="{84885003-0A79-4000-B362-D75357B993C9}" destId="{031FEAEE-F01E-4EBF-8E32-B14A9C06D579}" srcOrd="2" destOrd="0" presId="urn:microsoft.com/office/officeart/2018/2/layout/IconCircleList"/>
    <dgm:cxn modelId="{1FEC8567-1C25-480E-83A9-72C352DC1851}" type="presParOf" srcId="{84885003-0A79-4000-B362-D75357B993C9}" destId="{4F5D1C83-D73C-439E-BF29-23411C61343A}" srcOrd="3" destOrd="0" presId="urn:microsoft.com/office/officeart/2018/2/layout/IconCircleList"/>
    <dgm:cxn modelId="{AF8045C3-24A2-4319-8CBE-1CA97A25297A}" type="presParOf" srcId="{59F290BB-6FB7-4FB8-84C1-4CE2B1FF1FCE}" destId="{C2FD01B5-0B76-430E-A868-28E37ADE99E6}" srcOrd="9" destOrd="0" presId="urn:microsoft.com/office/officeart/2018/2/layout/IconCircleList"/>
    <dgm:cxn modelId="{37DAF9DF-C422-4DAD-8B10-7D2EFEDC461E}" type="presParOf" srcId="{59F290BB-6FB7-4FB8-84C1-4CE2B1FF1FCE}" destId="{0A5E6832-5C73-409B-BB31-77CB3E10CC6A}" srcOrd="10" destOrd="0" presId="urn:microsoft.com/office/officeart/2018/2/layout/IconCircleList"/>
    <dgm:cxn modelId="{84E2C703-CF82-442E-AA21-DF940E1CE0B3}" type="presParOf" srcId="{0A5E6832-5C73-409B-BB31-77CB3E10CC6A}" destId="{D503D984-61FB-4A9C-87B4-F6F3311D56BA}" srcOrd="0" destOrd="0" presId="urn:microsoft.com/office/officeart/2018/2/layout/IconCircleList"/>
    <dgm:cxn modelId="{A58269C8-44BD-48AE-B9DF-FFC4698A8A6C}" type="presParOf" srcId="{0A5E6832-5C73-409B-BB31-77CB3E10CC6A}" destId="{ABBD557A-12F8-41DC-AC4D-E7DC647D50AE}" srcOrd="1" destOrd="0" presId="urn:microsoft.com/office/officeart/2018/2/layout/IconCircleList"/>
    <dgm:cxn modelId="{1C539C43-6DA3-4F3F-8BC4-26FFEBDE32BD}" type="presParOf" srcId="{0A5E6832-5C73-409B-BB31-77CB3E10CC6A}" destId="{D9F4A9BD-0C57-4135-AD08-3094717985E8}" srcOrd="2" destOrd="0" presId="urn:microsoft.com/office/officeart/2018/2/layout/IconCircleList"/>
    <dgm:cxn modelId="{98AC8CBC-8710-44D9-ABE7-64C88427D454}" type="presParOf" srcId="{0A5E6832-5C73-409B-BB31-77CB3E10CC6A}" destId="{D980AF16-2364-42F0-8883-C1FF54293C12}" srcOrd="3" destOrd="0" presId="urn:microsoft.com/office/officeart/2018/2/layout/IconCircleList"/>
    <dgm:cxn modelId="{3FBCCD18-2617-4A1F-B848-D58818B292E4}" type="presParOf" srcId="{59F290BB-6FB7-4FB8-84C1-4CE2B1FF1FCE}" destId="{279FA7F6-B806-446A-8D6A-B688206F42AD}" srcOrd="11" destOrd="0" presId="urn:microsoft.com/office/officeart/2018/2/layout/IconCircleList"/>
    <dgm:cxn modelId="{56F93CCE-8FB4-4FA0-ABC5-56B80A5B65C5}" type="presParOf" srcId="{59F290BB-6FB7-4FB8-84C1-4CE2B1FF1FCE}" destId="{6B456118-D5E7-41EF-9437-618EB5014C00}" srcOrd="12" destOrd="0" presId="urn:microsoft.com/office/officeart/2018/2/layout/IconCircleList"/>
    <dgm:cxn modelId="{A2307B52-99B2-4FE5-AB0F-0C81FD21A257}" type="presParOf" srcId="{6B456118-D5E7-41EF-9437-618EB5014C00}" destId="{2593037C-2F98-4AB9-8255-1A78D43F871D}" srcOrd="0" destOrd="0" presId="urn:microsoft.com/office/officeart/2018/2/layout/IconCircleList"/>
    <dgm:cxn modelId="{6244EBFC-77B4-4D64-A5B8-0499406EFEF0}" type="presParOf" srcId="{6B456118-D5E7-41EF-9437-618EB5014C00}" destId="{79962984-E524-4475-B4B7-4938AAFD95BA}" srcOrd="1" destOrd="0" presId="urn:microsoft.com/office/officeart/2018/2/layout/IconCircleList"/>
    <dgm:cxn modelId="{F6D3F4D8-A98D-42BA-95E1-AB21974924F1}" type="presParOf" srcId="{6B456118-D5E7-41EF-9437-618EB5014C00}" destId="{69738D32-6BAC-49AA-BB80-9AAAB587BF11}" srcOrd="2" destOrd="0" presId="urn:microsoft.com/office/officeart/2018/2/layout/IconCircleList"/>
    <dgm:cxn modelId="{6A9B106B-2B4C-48CB-8030-BF0C29F725EF}" type="presParOf" srcId="{6B456118-D5E7-41EF-9437-618EB5014C00}" destId="{4ED51C05-19DA-4259-8040-0AD5556119C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2E952A-A161-4A8D-B299-F6879808E649}" type="doc">
      <dgm:prSet loTypeId="urn:microsoft.com/office/officeart/2005/8/layout/vList2" loCatId="list" qsTypeId="urn:microsoft.com/office/officeart/2005/8/quickstyle/simple1" qsCatId="simple" csTypeId="urn:microsoft.com/office/officeart/2005/8/colors/accent5_2" csCatId="accent5" phldr="1"/>
      <dgm:spPr/>
      <dgm:t>
        <a:bodyPr/>
        <a:lstStyle/>
        <a:p>
          <a:endParaRPr lang="en-US"/>
        </a:p>
      </dgm:t>
    </dgm:pt>
    <dgm:pt modelId="{8F679BD2-F1A9-471A-8778-D719CC1F3AD4}">
      <dgm:prSet/>
      <dgm:spPr/>
      <dgm:t>
        <a:bodyPr/>
        <a:lstStyle/>
        <a:p>
          <a:r>
            <a:rPr lang="en-IN" b="0" i="0" dirty="0">
              <a:latin typeface="Times New Roman" panose="02020603050405020304" pitchFamily="18" charset="0"/>
              <a:cs typeface="Times New Roman" panose="02020603050405020304" pitchFamily="18" charset="0"/>
            </a:rPr>
            <a:t>In an era defined by digital connectivity, web-based platforms have become integral to our daily lives, transforming communication, commerce, and information access. However, this increasing reliance on the internet has exposed web applications to a growing threat landscape, making them susceptible to malicious actors seeking to exploit vulnerabilities. Cyberattacks, data breaches, and security incidents have become prevalent, necessitating robust web application security measures.</a:t>
          </a:r>
          <a:endParaRPr lang="en-US" dirty="0">
            <a:latin typeface="Times New Roman" panose="02020603050405020304" pitchFamily="18" charset="0"/>
            <a:cs typeface="Times New Roman" panose="02020603050405020304" pitchFamily="18" charset="0"/>
          </a:endParaRPr>
        </a:p>
      </dgm:t>
    </dgm:pt>
    <dgm:pt modelId="{D0B6CD78-2531-44E8-AD3A-9AA65D38FB4E}" type="parTrans" cxnId="{6C044F03-847F-4C7C-95D8-DD5E07AB514E}">
      <dgm:prSet/>
      <dgm:spPr/>
      <dgm:t>
        <a:bodyPr/>
        <a:lstStyle/>
        <a:p>
          <a:endParaRPr lang="en-US"/>
        </a:p>
      </dgm:t>
    </dgm:pt>
    <dgm:pt modelId="{D3DF50E5-40DD-4378-8BD2-0D699FF04403}" type="sibTrans" cxnId="{6C044F03-847F-4C7C-95D8-DD5E07AB514E}">
      <dgm:prSet/>
      <dgm:spPr/>
      <dgm:t>
        <a:bodyPr/>
        <a:lstStyle/>
        <a:p>
          <a:endParaRPr lang="en-US"/>
        </a:p>
      </dgm:t>
    </dgm:pt>
    <dgm:pt modelId="{9B28F71C-1840-4D49-8508-E8BD2E9AD025}">
      <dgm:prSet/>
      <dgm:spPr/>
      <dgm:t>
        <a:bodyPr/>
        <a:lstStyle/>
        <a:p>
          <a:r>
            <a:rPr lang="en-IN" b="0" i="0" dirty="0">
              <a:latin typeface="Times New Roman" panose="02020603050405020304" pitchFamily="18" charset="0"/>
              <a:cs typeface="Times New Roman" panose="02020603050405020304" pitchFamily="18" charset="0"/>
            </a:rPr>
            <a:t>Addressing these challenges, our project introduces an innovative hardware device centred around the Raspberry Pi 4, a powerful single-board computer. At its core is a sophisticated terminal application designed to streamline the identification and assessment of vulnerabilities in websites. Unlike traditional approaches using separate security tools, our solution consolidates a selection of renowned tools into a unified framework, enhancing the efficiency of vulnerability assessment.</a:t>
          </a:r>
          <a:endParaRPr lang="en-US" dirty="0">
            <a:latin typeface="Times New Roman" panose="02020603050405020304" pitchFamily="18" charset="0"/>
            <a:cs typeface="Times New Roman" panose="02020603050405020304" pitchFamily="18" charset="0"/>
          </a:endParaRPr>
        </a:p>
      </dgm:t>
    </dgm:pt>
    <dgm:pt modelId="{F4C75828-5CD9-44B3-8F0F-0694E876C0E1}" type="parTrans" cxnId="{F6A5DC02-D1A9-43EF-B9A5-814A41EAF990}">
      <dgm:prSet/>
      <dgm:spPr/>
      <dgm:t>
        <a:bodyPr/>
        <a:lstStyle/>
        <a:p>
          <a:endParaRPr lang="en-US"/>
        </a:p>
      </dgm:t>
    </dgm:pt>
    <dgm:pt modelId="{843B2237-42EA-45E1-9952-6DED8377377C}" type="sibTrans" cxnId="{F6A5DC02-D1A9-43EF-B9A5-814A41EAF990}">
      <dgm:prSet/>
      <dgm:spPr/>
      <dgm:t>
        <a:bodyPr/>
        <a:lstStyle/>
        <a:p>
          <a:endParaRPr lang="en-US"/>
        </a:p>
      </dgm:t>
    </dgm:pt>
    <dgm:pt modelId="{89167CA1-1C2C-7E40-9B9C-672A36D7698C}" type="pres">
      <dgm:prSet presAssocID="{072E952A-A161-4A8D-B299-F6879808E649}" presName="linear" presStyleCnt="0">
        <dgm:presLayoutVars>
          <dgm:animLvl val="lvl"/>
          <dgm:resizeHandles val="exact"/>
        </dgm:presLayoutVars>
      </dgm:prSet>
      <dgm:spPr/>
    </dgm:pt>
    <dgm:pt modelId="{E6A388E3-CDF3-A64D-BA69-2DA1E0739CA1}" type="pres">
      <dgm:prSet presAssocID="{8F679BD2-F1A9-471A-8778-D719CC1F3AD4}" presName="parentText" presStyleLbl="node1" presStyleIdx="0" presStyleCnt="2">
        <dgm:presLayoutVars>
          <dgm:chMax val="0"/>
          <dgm:bulletEnabled val="1"/>
        </dgm:presLayoutVars>
      </dgm:prSet>
      <dgm:spPr/>
    </dgm:pt>
    <dgm:pt modelId="{09977552-3F58-A74A-8718-8E5B09550EAF}" type="pres">
      <dgm:prSet presAssocID="{D3DF50E5-40DD-4378-8BD2-0D699FF04403}" presName="spacer" presStyleCnt="0"/>
      <dgm:spPr/>
    </dgm:pt>
    <dgm:pt modelId="{1D88E1EF-2A5F-5A45-8ED0-2C692E5F831B}" type="pres">
      <dgm:prSet presAssocID="{9B28F71C-1840-4D49-8508-E8BD2E9AD025}" presName="parentText" presStyleLbl="node1" presStyleIdx="1" presStyleCnt="2">
        <dgm:presLayoutVars>
          <dgm:chMax val="0"/>
          <dgm:bulletEnabled val="1"/>
        </dgm:presLayoutVars>
      </dgm:prSet>
      <dgm:spPr/>
    </dgm:pt>
  </dgm:ptLst>
  <dgm:cxnLst>
    <dgm:cxn modelId="{F6A5DC02-D1A9-43EF-B9A5-814A41EAF990}" srcId="{072E952A-A161-4A8D-B299-F6879808E649}" destId="{9B28F71C-1840-4D49-8508-E8BD2E9AD025}" srcOrd="1" destOrd="0" parTransId="{F4C75828-5CD9-44B3-8F0F-0694E876C0E1}" sibTransId="{843B2237-42EA-45E1-9952-6DED8377377C}"/>
    <dgm:cxn modelId="{6C044F03-847F-4C7C-95D8-DD5E07AB514E}" srcId="{072E952A-A161-4A8D-B299-F6879808E649}" destId="{8F679BD2-F1A9-471A-8778-D719CC1F3AD4}" srcOrd="0" destOrd="0" parTransId="{D0B6CD78-2531-44E8-AD3A-9AA65D38FB4E}" sibTransId="{D3DF50E5-40DD-4378-8BD2-0D699FF04403}"/>
    <dgm:cxn modelId="{91836935-2DF4-AA45-8C98-1F4A3A9FC868}" type="presOf" srcId="{8F679BD2-F1A9-471A-8778-D719CC1F3AD4}" destId="{E6A388E3-CDF3-A64D-BA69-2DA1E0739CA1}" srcOrd="0" destOrd="0" presId="urn:microsoft.com/office/officeart/2005/8/layout/vList2"/>
    <dgm:cxn modelId="{1B48A861-7D6F-CB46-A9A1-5313790C8B01}" type="presOf" srcId="{9B28F71C-1840-4D49-8508-E8BD2E9AD025}" destId="{1D88E1EF-2A5F-5A45-8ED0-2C692E5F831B}" srcOrd="0" destOrd="0" presId="urn:microsoft.com/office/officeart/2005/8/layout/vList2"/>
    <dgm:cxn modelId="{C943DE7A-E6A7-6944-8AB1-752328325056}" type="presOf" srcId="{072E952A-A161-4A8D-B299-F6879808E649}" destId="{89167CA1-1C2C-7E40-9B9C-672A36D7698C}" srcOrd="0" destOrd="0" presId="urn:microsoft.com/office/officeart/2005/8/layout/vList2"/>
    <dgm:cxn modelId="{C36A983D-6381-F74A-8422-2FFAB49B4490}" type="presParOf" srcId="{89167CA1-1C2C-7E40-9B9C-672A36D7698C}" destId="{E6A388E3-CDF3-A64D-BA69-2DA1E0739CA1}" srcOrd="0" destOrd="0" presId="urn:microsoft.com/office/officeart/2005/8/layout/vList2"/>
    <dgm:cxn modelId="{3563018A-1C82-AD4F-BEDA-7968080ACF11}" type="presParOf" srcId="{89167CA1-1C2C-7E40-9B9C-672A36D7698C}" destId="{09977552-3F58-A74A-8718-8E5B09550EAF}" srcOrd="1" destOrd="0" presId="urn:microsoft.com/office/officeart/2005/8/layout/vList2"/>
    <dgm:cxn modelId="{993EFE90-BFA5-C04E-85E9-4F64C90BBD5F}" type="presParOf" srcId="{89167CA1-1C2C-7E40-9B9C-672A36D7698C}" destId="{1D88E1EF-2A5F-5A45-8ED0-2C692E5F831B}"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C2FB0-AD78-6A4E-9E65-D917394AAB80}">
      <dsp:nvSpPr>
        <dsp:cNvPr id="0" name=""/>
        <dsp:cNvSpPr/>
      </dsp:nvSpPr>
      <dsp:spPr>
        <a:xfrm>
          <a:off x="2114256" y="871365"/>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1</a:t>
          </a:r>
        </a:p>
      </dsp:txBody>
      <dsp:txXfrm>
        <a:off x="2291871" y="851984"/>
        <a:ext cx="99299" cy="130202"/>
      </dsp:txXfrm>
    </dsp:sp>
    <dsp:sp modelId="{C85C1C26-CBB1-2D4C-B2E7-C6DE315A66D9}">
      <dsp:nvSpPr>
        <dsp:cNvPr id="0" name=""/>
        <dsp:cNvSpPr/>
      </dsp:nvSpPr>
      <dsp:spPr>
        <a:xfrm>
          <a:off x="6806" y="284310"/>
          <a:ext cx="2109250" cy="1265550"/>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Project Planning and Scope Definition:</a:t>
          </a:r>
          <a:r>
            <a:rPr lang="en-IN" sz="1200" kern="1200"/>
            <a:t> Specific vulnerabilities were defined to be addressed, project objectives were set, and the hardware and software requirements were planned.</a:t>
          </a:r>
          <a:endParaRPr lang="en-US" sz="1200" kern="1200"/>
        </a:p>
      </dsp:txBody>
      <dsp:txXfrm>
        <a:off x="6806" y="284310"/>
        <a:ext cx="2109250" cy="1265550"/>
      </dsp:txXfrm>
    </dsp:sp>
    <dsp:sp modelId="{C44E5E7D-2C2F-264D-B6C2-3107B2CF9664}">
      <dsp:nvSpPr>
        <dsp:cNvPr id="0" name=""/>
        <dsp:cNvSpPr/>
      </dsp:nvSpPr>
      <dsp:spPr>
        <a:xfrm>
          <a:off x="4708635" y="871365"/>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661712"/>
              <a:satOff val="-3554"/>
              <a:lumOff val="121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2</a:t>
          </a:r>
        </a:p>
      </dsp:txBody>
      <dsp:txXfrm>
        <a:off x="4886249" y="851984"/>
        <a:ext cx="99299" cy="130202"/>
      </dsp:txXfrm>
    </dsp:sp>
    <dsp:sp modelId="{6DA045F7-3EA7-B045-A8C3-B4EAF0BB2AC7}">
      <dsp:nvSpPr>
        <dsp:cNvPr id="0" name=""/>
        <dsp:cNvSpPr/>
      </dsp:nvSpPr>
      <dsp:spPr>
        <a:xfrm>
          <a:off x="2601184" y="284310"/>
          <a:ext cx="2109250" cy="1265550"/>
        </a:xfrm>
        <a:prstGeom prst="rect">
          <a:avLst/>
        </a:prstGeom>
        <a:gradFill rotWithShape="0">
          <a:gsLst>
            <a:gs pos="0">
              <a:schemeClr val="accent5">
                <a:hueOff val="-551426"/>
                <a:satOff val="-2962"/>
                <a:lumOff val="1013"/>
                <a:alphaOff val="0"/>
                <a:tint val="94000"/>
                <a:satMod val="105000"/>
                <a:lumMod val="102000"/>
              </a:schemeClr>
            </a:gs>
            <a:gs pos="100000">
              <a:schemeClr val="accent5">
                <a:hueOff val="-551426"/>
                <a:satOff val="-2962"/>
                <a:lumOff val="101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Research and Learning:</a:t>
          </a:r>
          <a:r>
            <a:rPr lang="en-IN" sz="1200" kern="1200"/>
            <a:t> A comprehensive understanding of the Raspberry Pi 4, Python 3 libraries, and the vulnerabilities targeted by the scanning tools was gained.</a:t>
          </a:r>
          <a:endParaRPr lang="en-US" sz="1200" kern="1200"/>
        </a:p>
      </dsp:txBody>
      <dsp:txXfrm>
        <a:off x="2601184" y="284310"/>
        <a:ext cx="2109250" cy="1265550"/>
      </dsp:txXfrm>
    </dsp:sp>
    <dsp:sp modelId="{5597322E-5FDF-DA4B-9AAB-0BFD12AD3738}">
      <dsp:nvSpPr>
        <dsp:cNvPr id="0" name=""/>
        <dsp:cNvSpPr/>
      </dsp:nvSpPr>
      <dsp:spPr>
        <a:xfrm>
          <a:off x="7303014" y="871365"/>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1323423"/>
              <a:satOff val="-7108"/>
              <a:lumOff val="243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3</a:t>
          </a:r>
        </a:p>
      </dsp:txBody>
      <dsp:txXfrm>
        <a:off x="7480628" y="851984"/>
        <a:ext cx="99299" cy="130202"/>
      </dsp:txXfrm>
    </dsp:sp>
    <dsp:sp modelId="{7A4C6FFA-2804-8446-9C91-855BC8C1DB5E}">
      <dsp:nvSpPr>
        <dsp:cNvPr id="0" name=""/>
        <dsp:cNvSpPr/>
      </dsp:nvSpPr>
      <dsp:spPr>
        <a:xfrm>
          <a:off x="5195563" y="284310"/>
          <a:ext cx="2109250" cy="1265550"/>
        </a:xfrm>
        <a:prstGeom prst="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Environment Setup:</a:t>
          </a:r>
          <a:r>
            <a:rPr lang="en-IN" sz="1200" kern="1200"/>
            <a:t> The Raspberry Pi 4 was configured with necessary dependencies, and vulnerability scanning tools were installed and set up for seamless integration.</a:t>
          </a:r>
          <a:endParaRPr lang="en-US" sz="1200" kern="1200"/>
        </a:p>
      </dsp:txBody>
      <dsp:txXfrm>
        <a:off x="5195563" y="284310"/>
        <a:ext cx="2109250" cy="1265550"/>
      </dsp:txXfrm>
    </dsp:sp>
    <dsp:sp modelId="{7A532E1D-CC20-F94F-8EF6-A6D6907D562E}">
      <dsp:nvSpPr>
        <dsp:cNvPr id="0" name=""/>
        <dsp:cNvSpPr/>
      </dsp:nvSpPr>
      <dsp:spPr>
        <a:xfrm>
          <a:off x="1061431" y="1548061"/>
          <a:ext cx="7783135" cy="454527"/>
        </a:xfrm>
        <a:custGeom>
          <a:avLst/>
          <a:gdLst/>
          <a:ahLst/>
          <a:cxnLst/>
          <a:rect l="0" t="0" r="0" b="0"/>
          <a:pathLst>
            <a:path>
              <a:moveTo>
                <a:pt x="7783135" y="0"/>
              </a:moveTo>
              <a:lnTo>
                <a:pt x="7783135" y="244363"/>
              </a:lnTo>
              <a:lnTo>
                <a:pt x="0" y="244363"/>
              </a:lnTo>
              <a:lnTo>
                <a:pt x="0" y="454527"/>
              </a:lnTo>
            </a:path>
          </a:pathLst>
        </a:custGeom>
        <a:noFill/>
        <a:ln w="9525" cap="flat" cmpd="sng" algn="ctr">
          <a:solidFill>
            <a:schemeClr val="accent5">
              <a:hueOff val="-1985135"/>
              <a:satOff val="-10662"/>
              <a:lumOff val="364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4</a:t>
          </a:r>
        </a:p>
      </dsp:txBody>
      <dsp:txXfrm>
        <a:off x="4758043" y="1710223"/>
        <a:ext cx="389912" cy="130202"/>
      </dsp:txXfrm>
    </dsp:sp>
    <dsp:sp modelId="{897D15BC-DF5A-FB47-A5D2-B74AEF994C63}">
      <dsp:nvSpPr>
        <dsp:cNvPr id="0" name=""/>
        <dsp:cNvSpPr/>
      </dsp:nvSpPr>
      <dsp:spPr>
        <a:xfrm>
          <a:off x="7789942" y="284310"/>
          <a:ext cx="2109250" cy="1265550"/>
        </a:xfrm>
        <a:prstGeom prst="rect">
          <a:avLst/>
        </a:prstGeom>
        <a:gradFill rotWithShape="0">
          <a:gsLst>
            <a:gs pos="0">
              <a:schemeClr val="accent5">
                <a:hueOff val="-1654279"/>
                <a:satOff val="-8885"/>
                <a:lumOff val="3039"/>
                <a:alphaOff val="0"/>
                <a:tint val="94000"/>
                <a:satMod val="105000"/>
                <a:lumMod val="102000"/>
              </a:schemeClr>
            </a:gs>
            <a:gs pos="100000">
              <a:schemeClr val="accent5">
                <a:hueOff val="-1654279"/>
                <a:satOff val="-8885"/>
                <a:lumOff val="303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Design and Architecture:</a:t>
          </a:r>
          <a:r>
            <a:rPr lang="en-IN" sz="1200" kern="1200"/>
            <a:t> The structure of the terminal application was strategically planned, a user-friendly interface was created, and a cohesive framework for integrating various security tools was designed.</a:t>
          </a:r>
          <a:endParaRPr lang="en-US" sz="1200" kern="1200"/>
        </a:p>
      </dsp:txBody>
      <dsp:txXfrm>
        <a:off x="7789942" y="284310"/>
        <a:ext cx="2109250" cy="1265550"/>
      </dsp:txXfrm>
    </dsp:sp>
    <dsp:sp modelId="{833CA1DA-2857-DD45-981D-4FE5A593358A}">
      <dsp:nvSpPr>
        <dsp:cNvPr id="0" name=""/>
        <dsp:cNvSpPr/>
      </dsp:nvSpPr>
      <dsp:spPr>
        <a:xfrm>
          <a:off x="2114256" y="2622044"/>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2646846"/>
              <a:satOff val="-14216"/>
              <a:lumOff val="486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5</a:t>
          </a:r>
        </a:p>
      </dsp:txBody>
      <dsp:txXfrm>
        <a:off x="2291871" y="2602663"/>
        <a:ext cx="99299" cy="130202"/>
      </dsp:txXfrm>
    </dsp:sp>
    <dsp:sp modelId="{9942F61A-E750-7E4A-99C6-7CBE6C4ADCE7}">
      <dsp:nvSpPr>
        <dsp:cNvPr id="0" name=""/>
        <dsp:cNvSpPr/>
      </dsp:nvSpPr>
      <dsp:spPr>
        <a:xfrm>
          <a:off x="6806" y="2034988"/>
          <a:ext cx="2109250" cy="1265550"/>
        </a:xfrm>
        <a:prstGeom prst="rect">
          <a:avLst/>
        </a:prstGeom>
        <a:gradFill rotWithShape="0">
          <a:gsLst>
            <a:gs pos="0">
              <a:schemeClr val="accent5">
                <a:hueOff val="-2205705"/>
                <a:satOff val="-11847"/>
                <a:lumOff val="4052"/>
                <a:alphaOff val="0"/>
                <a:tint val="94000"/>
                <a:satMod val="105000"/>
                <a:lumMod val="102000"/>
              </a:schemeClr>
            </a:gs>
            <a:gs pos="100000">
              <a:schemeClr val="accent5">
                <a:hueOff val="-2205705"/>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dirty="0"/>
            <a:t>Coding and Implementation: </a:t>
          </a:r>
          <a:r>
            <a:rPr lang="en-IN" sz="1200" kern="1200" dirty="0"/>
            <a:t>The terminal application was developed using Python 3, and renowned security tools were integrated. Functions for input validation, website scanning, and detailed report generation were implemented.</a:t>
          </a:r>
          <a:endParaRPr lang="en-US" sz="1200" kern="1200" dirty="0"/>
        </a:p>
      </dsp:txBody>
      <dsp:txXfrm>
        <a:off x="6806" y="2034988"/>
        <a:ext cx="2109250" cy="1265550"/>
      </dsp:txXfrm>
    </dsp:sp>
    <dsp:sp modelId="{29DADECC-32E4-114C-96A4-67B88ED22863}">
      <dsp:nvSpPr>
        <dsp:cNvPr id="0" name=""/>
        <dsp:cNvSpPr/>
      </dsp:nvSpPr>
      <dsp:spPr>
        <a:xfrm>
          <a:off x="4708635" y="2622044"/>
          <a:ext cx="454527" cy="91440"/>
        </a:xfrm>
        <a:custGeom>
          <a:avLst/>
          <a:gdLst/>
          <a:ahLst/>
          <a:cxnLst/>
          <a:rect l="0" t="0" r="0" b="0"/>
          <a:pathLst>
            <a:path>
              <a:moveTo>
                <a:pt x="0" y="45720"/>
              </a:moveTo>
              <a:lnTo>
                <a:pt x="177614" y="45719"/>
              </a:lnTo>
            </a:path>
            <a:path>
              <a:moveTo>
                <a:pt x="276913" y="45719"/>
              </a:moveTo>
              <a:lnTo>
                <a:pt x="454527" y="45720"/>
              </a:lnTo>
            </a:path>
          </a:pathLst>
        </a:custGeom>
        <a:noFill/>
        <a:ln w="9525" cap="flat" cmpd="sng" algn="ctr">
          <a:solidFill>
            <a:schemeClr val="accent5">
              <a:hueOff val="-3308557"/>
              <a:satOff val="-17770"/>
              <a:lumOff val="607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6</a:t>
          </a:r>
        </a:p>
      </dsp:txBody>
      <dsp:txXfrm>
        <a:off x="4886249" y="2602663"/>
        <a:ext cx="99299" cy="130202"/>
      </dsp:txXfrm>
    </dsp:sp>
    <dsp:sp modelId="{78A09585-6CB3-2F4A-9AE6-0B2ACEDD43F2}">
      <dsp:nvSpPr>
        <dsp:cNvPr id="0" name=""/>
        <dsp:cNvSpPr/>
      </dsp:nvSpPr>
      <dsp:spPr>
        <a:xfrm>
          <a:off x="2601184" y="2034988"/>
          <a:ext cx="2109250" cy="1265550"/>
        </a:xfrm>
        <a:prstGeom prst="rect">
          <a:avLst/>
        </a:prstGeom>
        <a:gradFill rotWithShape="0">
          <a:gsLst>
            <a:gs pos="0">
              <a:schemeClr val="accent5">
                <a:hueOff val="-2757131"/>
                <a:satOff val="-14808"/>
                <a:lumOff val="5065"/>
                <a:alphaOff val="0"/>
                <a:tint val="94000"/>
                <a:satMod val="105000"/>
                <a:lumMod val="102000"/>
              </a:schemeClr>
            </a:gs>
            <a:gs pos="100000">
              <a:schemeClr val="accent5">
                <a:hueOff val="-2757131"/>
                <a:satOff val="-14808"/>
                <a:lumOff val="50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Testing:</a:t>
          </a:r>
          <a:r>
            <a:rPr lang="en-IN" sz="1200" kern="1200"/>
            <a:t> Rigorous testing, including unit testing for individual functions and integration testing for seamless interactions between tools, was conducted. The application was validated on diverse websites for accuracy.</a:t>
          </a:r>
          <a:endParaRPr lang="en-US" sz="1200" kern="1200"/>
        </a:p>
      </dsp:txBody>
      <dsp:txXfrm>
        <a:off x="2601184" y="2034988"/>
        <a:ext cx="2109250" cy="1265550"/>
      </dsp:txXfrm>
    </dsp:sp>
    <dsp:sp modelId="{D29B332A-9A5F-8E43-9C94-FE26D3E68521}">
      <dsp:nvSpPr>
        <dsp:cNvPr id="0" name=""/>
        <dsp:cNvSpPr/>
      </dsp:nvSpPr>
      <dsp:spPr>
        <a:xfrm>
          <a:off x="5195563" y="2034988"/>
          <a:ext cx="2109250" cy="1265550"/>
        </a:xfrm>
        <a:prstGeom prst="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3355" tIns="108489" rIns="103355" bIns="108489" numCol="1" spcCol="1270" anchor="ctr" anchorCtr="0">
          <a:noAutofit/>
        </a:bodyPr>
        <a:lstStyle/>
        <a:p>
          <a:pPr marL="0" lvl="0" indent="0" algn="ctr" defTabSz="533400">
            <a:lnSpc>
              <a:spcPct val="90000"/>
            </a:lnSpc>
            <a:spcBef>
              <a:spcPct val="0"/>
            </a:spcBef>
            <a:spcAft>
              <a:spcPct val="35000"/>
            </a:spcAft>
            <a:buNone/>
          </a:pPr>
          <a:r>
            <a:rPr lang="en-IN" sz="1200" b="1" kern="1200"/>
            <a:t>Error Handling and Logging:</a:t>
          </a:r>
          <a:r>
            <a:rPr lang="en-IN" sz="1200" kern="1200"/>
            <a:t> Robust error handling mechanisms were implemented to gracefully manage exceptions. Logging was set up to record any issues or errors during the scanning process.</a:t>
          </a:r>
          <a:endParaRPr lang="en-US" sz="1200" kern="1200"/>
        </a:p>
      </dsp:txBody>
      <dsp:txXfrm>
        <a:off x="5195563" y="2034988"/>
        <a:ext cx="2109250" cy="1265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BB76-27C6-4D46-9B7C-A72EBBBEF187}">
      <dsp:nvSpPr>
        <dsp:cNvPr id="0" name=""/>
        <dsp:cNvSpPr/>
      </dsp:nvSpPr>
      <dsp:spPr>
        <a:xfrm>
          <a:off x="348958" y="40011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3AB26-8222-430E-A8A9-7FEABBFF84A9}">
      <dsp:nvSpPr>
        <dsp:cNvPr id="0" name=""/>
        <dsp:cNvSpPr/>
      </dsp:nvSpPr>
      <dsp:spPr>
        <a:xfrm>
          <a:off x="519570" y="570731"/>
          <a:ext cx="471212" cy="4712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7CAAB2-32D6-4906-B42F-D70791F14AB4}">
      <dsp:nvSpPr>
        <dsp:cNvPr id="0" name=""/>
        <dsp:cNvSpPr/>
      </dsp:nvSpPr>
      <dsp:spPr>
        <a:xfrm>
          <a:off x="1335488" y="40011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User Interface (UI) Enhancement: </a:t>
          </a:r>
          <a:r>
            <a:rPr lang="en-IN" sz="1100" b="0" i="0" kern="1200"/>
            <a:t>Enhance the user interface for a user-friendly experience. Add informative prompts, progress bars, and user instructions for effective interaction.</a:t>
          </a:r>
          <a:endParaRPr lang="en-US" sz="1100" kern="1200"/>
        </a:p>
      </dsp:txBody>
      <dsp:txXfrm>
        <a:off x="1335488" y="400119"/>
        <a:ext cx="1915028" cy="812436"/>
      </dsp:txXfrm>
    </dsp:sp>
    <dsp:sp modelId="{7CD28403-0086-4008-96E4-C45A90C6813C}">
      <dsp:nvSpPr>
        <dsp:cNvPr id="0" name=""/>
        <dsp:cNvSpPr/>
      </dsp:nvSpPr>
      <dsp:spPr>
        <a:xfrm>
          <a:off x="3584195" y="40011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575B1-EC69-4796-B39B-FF7F7238FF1B}">
      <dsp:nvSpPr>
        <dsp:cNvPr id="0" name=""/>
        <dsp:cNvSpPr/>
      </dsp:nvSpPr>
      <dsp:spPr>
        <a:xfrm>
          <a:off x="3754807" y="570731"/>
          <a:ext cx="471212" cy="4712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A15A47-194B-43DD-BF83-27A8362DF703}">
      <dsp:nvSpPr>
        <dsp:cNvPr id="0" name=""/>
        <dsp:cNvSpPr/>
      </dsp:nvSpPr>
      <dsp:spPr>
        <a:xfrm>
          <a:off x="4570725" y="40011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Security Measures: </a:t>
          </a:r>
          <a:r>
            <a:rPr lang="en-IN" sz="1100" b="0" i="0" kern="1200"/>
            <a:t>Ensure the terminal application is secure and free from vulnerabilities. Implement measures to protect user data and sensitive information.</a:t>
          </a:r>
          <a:endParaRPr lang="en-US" sz="1100" kern="1200"/>
        </a:p>
      </dsp:txBody>
      <dsp:txXfrm>
        <a:off x="4570725" y="400119"/>
        <a:ext cx="1915028" cy="812436"/>
      </dsp:txXfrm>
    </dsp:sp>
    <dsp:sp modelId="{61E4F2E4-460A-4231-87B7-3A3CD1E69190}">
      <dsp:nvSpPr>
        <dsp:cNvPr id="0" name=""/>
        <dsp:cNvSpPr/>
      </dsp:nvSpPr>
      <dsp:spPr>
        <a:xfrm>
          <a:off x="6819432" y="40011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BEBE3F-63F6-4788-A9DE-6E3E5905D452}">
      <dsp:nvSpPr>
        <dsp:cNvPr id="0" name=""/>
        <dsp:cNvSpPr/>
      </dsp:nvSpPr>
      <dsp:spPr>
        <a:xfrm>
          <a:off x="6990044" y="570731"/>
          <a:ext cx="471212" cy="4712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5F63CA-C21E-4BDF-AC52-1AE14019AA76}">
      <dsp:nvSpPr>
        <dsp:cNvPr id="0" name=""/>
        <dsp:cNvSpPr/>
      </dsp:nvSpPr>
      <dsp:spPr>
        <a:xfrm>
          <a:off x="7805962" y="40011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Documentation: </a:t>
          </a:r>
          <a:r>
            <a:rPr lang="en-IN" sz="1100" b="0" i="0" kern="1200"/>
            <a:t>Create detailed documentation on using the terminal application, vulnerability scanning processes, tools used, and their integration.</a:t>
          </a:r>
          <a:endParaRPr lang="en-US" sz="1100" kern="1200"/>
        </a:p>
      </dsp:txBody>
      <dsp:txXfrm>
        <a:off x="7805962" y="400119"/>
        <a:ext cx="1915028" cy="812436"/>
      </dsp:txXfrm>
    </dsp:sp>
    <dsp:sp modelId="{878AF34A-90A7-4189-AF9F-CE929250CD19}">
      <dsp:nvSpPr>
        <dsp:cNvPr id="0" name=""/>
        <dsp:cNvSpPr/>
      </dsp:nvSpPr>
      <dsp:spPr>
        <a:xfrm>
          <a:off x="348958" y="204646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D4218B-37B9-485D-8995-01AB17F6C270}">
      <dsp:nvSpPr>
        <dsp:cNvPr id="0" name=""/>
        <dsp:cNvSpPr/>
      </dsp:nvSpPr>
      <dsp:spPr>
        <a:xfrm>
          <a:off x="519570" y="2217081"/>
          <a:ext cx="471212" cy="4712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5D558A-FE7F-4620-BCB2-29045AC71D1D}">
      <dsp:nvSpPr>
        <dsp:cNvPr id="0" name=""/>
        <dsp:cNvSpPr/>
      </dsp:nvSpPr>
      <dsp:spPr>
        <a:xfrm>
          <a:off x="1335488" y="204646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Optimization: </a:t>
          </a:r>
          <a:r>
            <a:rPr lang="en-IN" sz="1100" b="0" i="0" kern="1200"/>
            <a:t>Identify potential bottlenecks and optimize the application for speed and efficiency. Explore ways to reduce scanning time and resource usage.</a:t>
          </a:r>
          <a:endParaRPr lang="en-US" sz="1100" kern="1200"/>
        </a:p>
      </dsp:txBody>
      <dsp:txXfrm>
        <a:off x="1335488" y="2046469"/>
        <a:ext cx="1915028" cy="812436"/>
      </dsp:txXfrm>
    </dsp:sp>
    <dsp:sp modelId="{44D04E3A-0FB8-42E0-9BAF-363BEBC3D42B}">
      <dsp:nvSpPr>
        <dsp:cNvPr id="0" name=""/>
        <dsp:cNvSpPr/>
      </dsp:nvSpPr>
      <dsp:spPr>
        <a:xfrm>
          <a:off x="3584195" y="204646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0F474-274A-4761-AB0E-7F39002F300A}">
      <dsp:nvSpPr>
        <dsp:cNvPr id="0" name=""/>
        <dsp:cNvSpPr/>
      </dsp:nvSpPr>
      <dsp:spPr>
        <a:xfrm>
          <a:off x="3754807" y="2217081"/>
          <a:ext cx="471212" cy="4712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5D1C83-D73C-439E-BF29-23411C61343A}">
      <dsp:nvSpPr>
        <dsp:cNvPr id="0" name=""/>
        <dsp:cNvSpPr/>
      </dsp:nvSpPr>
      <dsp:spPr>
        <a:xfrm>
          <a:off x="4570725" y="204646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Beta Testing and Feedback: </a:t>
          </a:r>
          <a:r>
            <a:rPr lang="en-IN" sz="1100" b="0" i="0" kern="1200"/>
            <a:t>Conduct beta testing with a selected group of users, gather feedback, and use insights to improve the application, addressing any identified areas for enhancement or bug fixing.</a:t>
          </a:r>
          <a:endParaRPr lang="en-US" sz="1100" kern="1200"/>
        </a:p>
      </dsp:txBody>
      <dsp:txXfrm>
        <a:off x="4570725" y="2046469"/>
        <a:ext cx="1915028" cy="812436"/>
      </dsp:txXfrm>
    </dsp:sp>
    <dsp:sp modelId="{D503D984-61FB-4A9C-87B4-F6F3311D56BA}">
      <dsp:nvSpPr>
        <dsp:cNvPr id="0" name=""/>
        <dsp:cNvSpPr/>
      </dsp:nvSpPr>
      <dsp:spPr>
        <a:xfrm>
          <a:off x="6819432" y="2046469"/>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D557A-12F8-41DC-AC4D-E7DC647D50AE}">
      <dsp:nvSpPr>
        <dsp:cNvPr id="0" name=""/>
        <dsp:cNvSpPr/>
      </dsp:nvSpPr>
      <dsp:spPr>
        <a:xfrm>
          <a:off x="6990044" y="2217081"/>
          <a:ext cx="471212" cy="4712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80AF16-2364-42F0-8883-C1FF54293C12}">
      <dsp:nvSpPr>
        <dsp:cNvPr id="0" name=""/>
        <dsp:cNvSpPr/>
      </dsp:nvSpPr>
      <dsp:spPr>
        <a:xfrm>
          <a:off x="7805962" y="2046469"/>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Finalization and Deployment: </a:t>
          </a:r>
          <a:r>
            <a:rPr lang="en-IN" sz="1100" b="0" i="0" kern="1200"/>
            <a:t>Address any issues found during beta testing, package the terminal application for easy installation, and make it available for download or distribution to the target audience.</a:t>
          </a:r>
          <a:endParaRPr lang="en-US" sz="1100" kern="1200"/>
        </a:p>
      </dsp:txBody>
      <dsp:txXfrm>
        <a:off x="7805962" y="2046469"/>
        <a:ext cx="1915028" cy="812436"/>
      </dsp:txXfrm>
    </dsp:sp>
    <dsp:sp modelId="{2593037C-2F98-4AB9-8255-1A78D43F871D}">
      <dsp:nvSpPr>
        <dsp:cNvPr id="0" name=""/>
        <dsp:cNvSpPr/>
      </dsp:nvSpPr>
      <dsp:spPr>
        <a:xfrm>
          <a:off x="348958" y="3692820"/>
          <a:ext cx="812436" cy="8124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962984-E524-4475-B4B7-4938AAFD95BA}">
      <dsp:nvSpPr>
        <dsp:cNvPr id="0" name=""/>
        <dsp:cNvSpPr/>
      </dsp:nvSpPr>
      <dsp:spPr>
        <a:xfrm>
          <a:off x="519570" y="3863431"/>
          <a:ext cx="471212" cy="47121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D51C05-19DA-4259-8040-0AD5556119C7}">
      <dsp:nvSpPr>
        <dsp:cNvPr id="0" name=""/>
        <dsp:cNvSpPr/>
      </dsp:nvSpPr>
      <dsp:spPr>
        <a:xfrm>
          <a:off x="1335488" y="3692820"/>
          <a:ext cx="1915028" cy="812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1" i="0" kern="1200"/>
            <a:t>Maintenance and Updates: </a:t>
          </a:r>
          <a:r>
            <a:rPr lang="en-IN" sz="1100" b="0" i="0" kern="1200"/>
            <a:t>Plan for regular maintenance, ensuring the application stays up-to-date. Monitor and update tools as new versions or security patches are released. Consider legal and ethical implications of vulnerability scanning and ensure proper authorization.</a:t>
          </a:r>
          <a:endParaRPr lang="en-US" sz="1100" kern="1200"/>
        </a:p>
      </dsp:txBody>
      <dsp:txXfrm>
        <a:off x="1335488" y="3692820"/>
        <a:ext cx="1915028" cy="812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388E3-CDF3-A64D-BA69-2DA1E0739CA1}">
      <dsp:nvSpPr>
        <dsp:cNvPr id="0" name=""/>
        <dsp:cNvSpPr/>
      </dsp:nvSpPr>
      <dsp:spPr>
        <a:xfrm>
          <a:off x="0" y="134656"/>
          <a:ext cx="6078452" cy="16146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dirty="0">
              <a:latin typeface="Times New Roman" panose="02020603050405020304" pitchFamily="18" charset="0"/>
              <a:cs typeface="Times New Roman" panose="02020603050405020304" pitchFamily="18" charset="0"/>
            </a:rPr>
            <a:t>In an era defined by digital connectivity, web-based platforms have become integral to our daily lives, transforming communication, commerce, and information access. However, this increasing reliance on the internet has exposed web applications to a growing threat landscape, making them susceptible to malicious actors seeking to exploit vulnerabilities. Cyberattacks, data breaches, and security incidents have become prevalent, necessitating robust web application security measures.</a:t>
          </a:r>
          <a:endParaRPr lang="en-US" sz="1500" kern="1200" dirty="0">
            <a:latin typeface="Times New Roman" panose="02020603050405020304" pitchFamily="18" charset="0"/>
            <a:cs typeface="Times New Roman" panose="02020603050405020304" pitchFamily="18" charset="0"/>
          </a:endParaRPr>
        </a:p>
      </dsp:txBody>
      <dsp:txXfrm>
        <a:off x="78818" y="213474"/>
        <a:ext cx="5920816" cy="1456964"/>
      </dsp:txXfrm>
    </dsp:sp>
    <dsp:sp modelId="{1D88E1EF-2A5F-5A45-8ED0-2C692E5F831B}">
      <dsp:nvSpPr>
        <dsp:cNvPr id="0" name=""/>
        <dsp:cNvSpPr/>
      </dsp:nvSpPr>
      <dsp:spPr>
        <a:xfrm>
          <a:off x="0" y="1792457"/>
          <a:ext cx="6078452" cy="16146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dirty="0">
              <a:latin typeface="Times New Roman" panose="02020603050405020304" pitchFamily="18" charset="0"/>
              <a:cs typeface="Times New Roman" panose="02020603050405020304" pitchFamily="18" charset="0"/>
            </a:rPr>
            <a:t>Addressing these challenges, our project introduces an innovative hardware device centred around the Raspberry Pi 4, a powerful single-board computer. At its core is a sophisticated terminal application designed to streamline the identification and assessment of vulnerabilities in websites. Unlike traditional approaches using separate security tools, our solution consolidates a selection of renowned tools into a unified framework, enhancing the efficiency of vulnerability assessment.</a:t>
          </a:r>
          <a:endParaRPr lang="en-US" sz="1500" kern="1200" dirty="0">
            <a:latin typeface="Times New Roman" panose="02020603050405020304" pitchFamily="18" charset="0"/>
            <a:cs typeface="Times New Roman" panose="02020603050405020304" pitchFamily="18" charset="0"/>
          </a:endParaRPr>
        </a:p>
      </dsp:txBody>
      <dsp:txXfrm>
        <a:off x="78818" y="1871275"/>
        <a:ext cx="5920816" cy="1456964"/>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4/21/24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91680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626580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4217514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34503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608709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68748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370654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457180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4320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26430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814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4/21/24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21618637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655304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0221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174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2208688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2855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4/21/24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381867749"/>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open-electronics.org/raspberry-pi-4-is-here/" TargetMode="External"/><Relationship Id="rId7" Type="http://schemas.openxmlformats.org/officeDocument/2006/relationships/hyperlink" Target="https://www.scontify.net/elettronica/safysoo-usb-c-hub-adapter-7-in-1-multiport-hub-with-4k-hdmi-video-output-thunderbolt-3-100w-pd-port/506250/" TargetMode="Externa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open-electronics.org/3d-printed-raspberry-pi-case-to-create-your-all-in-one-computer/" TargetMode="Externa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hyperlink" Target="http://www.mobilisationlab.org/16-ways-online-privacy-in-a-high-risk-world/"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hyperlink" Target="https://devopedia.org/iot-security"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hyperlink" Target="https://www.scirp.org/journal/PaperInformation.aspx?PaperID=77650"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hyperlink" Target="https://www.frontiersin.org/articles/10.3389/fcomp.2020.00025/full" TargetMode="External"/><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arkit.co.in/secure-web-server/" TargetMode="External"/><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1.jp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7"/>
          <p:cNvSpPr txBox="1">
            <a:spLocks noChangeArrowheads="1"/>
          </p:cNvSpPr>
          <p:nvPr/>
        </p:nvSpPr>
        <p:spPr bwMode="auto">
          <a:xfrm>
            <a:off x="3094540" y="1432993"/>
            <a:ext cx="563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3200" b="1" dirty="0">
                <a:solidFill>
                  <a:schemeClr val="bg1">
                    <a:lumMod val="95000"/>
                    <a:lumOff val="5000"/>
                  </a:schemeClr>
                </a:solidFill>
              </a:rPr>
              <a:t>UG Project Presentation</a:t>
            </a:r>
            <a:endParaRPr lang="en-GB" sz="3200" b="1" dirty="0">
              <a:solidFill>
                <a:schemeClr val="bg1">
                  <a:lumMod val="95000"/>
                  <a:lumOff val="5000"/>
                </a:schemeClr>
              </a:solidFill>
            </a:endParaRPr>
          </a:p>
        </p:txBody>
      </p:sp>
      <p:sp>
        <p:nvSpPr>
          <p:cNvPr id="2051" name="Text Box 8"/>
          <p:cNvSpPr txBox="1">
            <a:spLocks noChangeArrowheads="1"/>
          </p:cNvSpPr>
          <p:nvPr/>
        </p:nvSpPr>
        <p:spPr bwMode="auto">
          <a:xfrm>
            <a:off x="1222598" y="2311173"/>
            <a:ext cx="919140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b="1" spc="60" dirty="0">
                <a:solidFill>
                  <a:schemeClr val="bg1">
                    <a:lumMod val="95000"/>
                    <a:lumOff val="5000"/>
                  </a:schemeClr>
                </a:solidFill>
              </a:rPr>
              <a:t>Cyber Shield:</a:t>
            </a:r>
            <a:br>
              <a:rPr lang="en-US" b="1" spc="60" dirty="0">
                <a:solidFill>
                  <a:schemeClr val="bg1">
                    <a:lumMod val="95000"/>
                    <a:lumOff val="5000"/>
                  </a:schemeClr>
                </a:solidFill>
              </a:rPr>
            </a:br>
            <a:r>
              <a:rPr lang="en-US" b="1" spc="60" dirty="0">
                <a:solidFill>
                  <a:schemeClr val="bg1">
                    <a:lumMod val="95000"/>
                    <a:lumOff val="5000"/>
                  </a:schemeClr>
                </a:solidFill>
              </a:rPr>
              <a:t> Securing Websites with Embedded Electronic Ecosystem</a:t>
            </a:r>
            <a:br>
              <a:rPr lang="en-US" b="1" dirty="0">
                <a:solidFill>
                  <a:schemeClr val="bg1">
                    <a:lumMod val="95000"/>
                    <a:lumOff val="5000"/>
                  </a:schemeClr>
                </a:solidFill>
              </a:rPr>
            </a:br>
            <a:endParaRPr lang="en-GB" b="1" dirty="0">
              <a:solidFill>
                <a:schemeClr val="bg1">
                  <a:lumMod val="95000"/>
                  <a:lumOff val="5000"/>
                </a:schemeClr>
              </a:solidFill>
            </a:endParaRPr>
          </a:p>
        </p:txBody>
      </p:sp>
      <p:sp>
        <p:nvSpPr>
          <p:cNvPr id="7" name="Text Box 7"/>
          <p:cNvSpPr txBox="1">
            <a:spLocks noChangeArrowheads="1"/>
          </p:cNvSpPr>
          <p:nvPr/>
        </p:nvSpPr>
        <p:spPr bwMode="auto">
          <a:xfrm>
            <a:off x="2167563" y="492207"/>
            <a:ext cx="74927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sz="2000" b="1" dirty="0">
                <a:solidFill>
                  <a:schemeClr val="bg1">
                    <a:lumMod val="95000"/>
                    <a:lumOff val="5000"/>
                  </a:schemeClr>
                </a:solidFill>
              </a:rPr>
              <a:t>Department of Electronics &amp; Telecommunication Engineering</a:t>
            </a:r>
            <a:endParaRPr lang="en-GB" sz="2000" b="1" dirty="0">
              <a:solidFill>
                <a:schemeClr val="bg1">
                  <a:lumMod val="95000"/>
                  <a:lumOff val="5000"/>
                </a:schemeClr>
              </a:solidFill>
            </a:endParaRPr>
          </a:p>
        </p:txBody>
      </p:sp>
      <p:sp>
        <p:nvSpPr>
          <p:cNvPr id="2" name="TextBox 1">
            <a:extLst>
              <a:ext uri="{FF2B5EF4-FFF2-40B4-BE49-F238E27FC236}">
                <a16:creationId xmlns:a16="http://schemas.microsoft.com/office/drawing/2014/main" id="{6DBD8257-9D90-D2F7-6338-6CCA124B52DA}"/>
              </a:ext>
            </a:extLst>
          </p:cNvPr>
          <p:cNvSpPr txBox="1"/>
          <p:nvPr/>
        </p:nvSpPr>
        <p:spPr>
          <a:xfrm>
            <a:off x="1768698" y="4031452"/>
            <a:ext cx="4145242" cy="1354217"/>
          </a:xfrm>
          <a:prstGeom prst="rect">
            <a:avLst/>
          </a:prstGeom>
          <a:noFill/>
        </p:spPr>
        <p:txBody>
          <a:bodyPr wrap="square" rtlCol="0">
            <a:spAutoFit/>
          </a:bodyPr>
          <a:lstStyle/>
          <a:p>
            <a:pPr marR="270510" defTabSz="228600">
              <a:spcAft>
                <a:spcPts val="600"/>
              </a:spcAft>
              <a:buSzPts val="1200"/>
              <a:tabLst>
                <a:tab pos="302260" algn="l"/>
              </a:tabLst>
            </a:pPr>
            <a:r>
              <a:rPr lang="en-US" b="1" kern="1200" dirty="0">
                <a:solidFill>
                  <a:schemeClr val="bg1">
                    <a:lumMod val="95000"/>
                    <a:lumOff val="5000"/>
                  </a:schemeClr>
                </a:solidFill>
                <a:latin typeface="Times New Roman" panose="02020603050405020304" pitchFamily="18" charset="0"/>
                <a:ea typeface="+mn-ea"/>
                <a:cs typeface="Times New Roman" panose="02020603050405020304" pitchFamily="18" charset="0"/>
              </a:rPr>
              <a:t>Academic Guide:</a:t>
            </a:r>
            <a:endParaRPr lang="en-IN" b="1" kern="1200" dirty="0">
              <a:solidFill>
                <a:schemeClr val="bg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buSzPts val="1200"/>
              <a:tabLst>
                <a:tab pos="302260" algn="l"/>
              </a:tabLst>
            </a:pPr>
            <a:r>
              <a:rPr lang="en-GB" kern="1200" dirty="0">
                <a:solidFill>
                  <a:schemeClr val="bg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Dr S.G Shivaprasad Yadav </a:t>
            </a:r>
          </a:p>
          <a:p>
            <a:pPr marR="270510" defTabSz="228600">
              <a:spcAft>
                <a:spcPts val="600"/>
              </a:spcAft>
              <a:buSzPts val="1200"/>
              <a:tabLst>
                <a:tab pos="302260" algn="l"/>
              </a:tabLst>
            </a:pPr>
            <a:r>
              <a:rPr lang="en-GB" kern="1200" dirty="0">
                <a:solidFill>
                  <a:schemeClr val="bg1">
                    <a:lumMod val="95000"/>
                    <a:lumOff val="5000"/>
                  </a:schemeClr>
                </a:solidFill>
                <a:latin typeface="Times New Roman" panose="02020603050405020304" pitchFamily="18" charset="0"/>
                <a:ea typeface="Cambria" panose="02040503050406030204" pitchFamily="18" charset="0"/>
                <a:cs typeface="Times New Roman" panose="02020603050405020304" pitchFamily="18" charset="0"/>
              </a:rPr>
              <a:t>(Associate Professor, Dept. of ETE, RIT) </a:t>
            </a:r>
            <a:endParaRPr lang="en-IN" dirty="0">
              <a:solidFill>
                <a:schemeClr val="bg1">
                  <a:lumMod val="95000"/>
                  <a:lumOff val="5000"/>
                </a:schemeClr>
              </a:solidFill>
              <a:effectLst/>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049A80F-FFDC-779A-E10E-FD25CE778FB2}"/>
              </a:ext>
            </a:extLst>
          </p:cNvPr>
          <p:cNvSpPr txBox="1"/>
          <p:nvPr/>
        </p:nvSpPr>
        <p:spPr>
          <a:xfrm>
            <a:off x="7640908" y="4031452"/>
            <a:ext cx="3489847" cy="2062103"/>
          </a:xfrm>
          <a:prstGeom prst="rect">
            <a:avLst/>
          </a:prstGeom>
          <a:noFill/>
        </p:spPr>
        <p:txBody>
          <a:bodyPr wrap="square" rtlCol="0">
            <a:spAutoFit/>
          </a:bodyPr>
          <a:lstStyle/>
          <a:p>
            <a:pPr marR="270510" defTabSz="228600">
              <a:spcAft>
                <a:spcPts val="600"/>
              </a:spcAft>
              <a:buSzPts val="1200"/>
              <a:tabLst>
                <a:tab pos="302260" algn="l"/>
              </a:tabLst>
            </a:pPr>
            <a:r>
              <a:rPr lang="en-US" b="1" kern="1200" dirty="0">
                <a:solidFill>
                  <a:schemeClr val="bg1">
                    <a:lumMod val="95000"/>
                    <a:lumOff val="5000"/>
                  </a:schemeClr>
                </a:solidFill>
                <a:latin typeface="Times New Roman" panose="02020603050405020304" pitchFamily="18" charset="0"/>
                <a:ea typeface="+mn-ea"/>
                <a:cs typeface="Times New Roman" panose="02020603050405020304" pitchFamily="18" charset="0"/>
              </a:rPr>
              <a:t>Student Name &amp; USN:</a:t>
            </a:r>
          </a:p>
          <a:p>
            <a:pPr marR="270510" defTabSz="228600">
              <a:spcAft>
                <a:spcPts val="600"/>
              </a:spcAft>
              <a:buSzPts val="1200"/>
              <a:tabLst>
                <a:tab pos="302260" algn="l"/>
              </a:tabLst>
            </a:pPr>
            <a:r>
              <a:rPr lang="en-US" kern="1200" dirty="0">
                <a:solidFill>
                  <a:schemeClr val="bg1">
                    <a:lumMod val="95000"/>
                    <a:lumOff val="5000"/>
                  </a:schemeClr>
                </a:solidFill>
                <a:latin typeface="Times New Roman" panose="02020603050405020304" pitchFamily="18" charset="0"/>
                <a:ea typeface="+mn-ea"/>
                <a:cs typeface="Times New Roman" panose="02020603050405020304" pitchFamily="18" charset="0"/>
              </a:rPr>
              <a:t> Aryan Singh (1MS20ET011)</a:t>
            </a:r>
            <a:endParaRPr lang="en-IN" kern="1200" dirty="0">
              <a:solidFill>
                <a:schemeClr val="bg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tabLst>
                <a:tab pos="302260" algn="l"/>
              </a:tabLst>
            </a:pPr>
            <a:r>
              <a:rPr lang="en-US" kern="1200" dirty="0">
                <a:solidFill>
                  <a:schemeClr val="bg1">
                    <a:lumMod val="95000"/>
                    <a:lumOff val="5000"/>
                  </a:schemeClr>
                </a:solidFill>
                <a:latin typeface="Times New Roman" panose="02020603050405020304" pitchFamily="18" charset="0"/>
                <a:ea typeface="+mn-ea"/>
                <a:cs typeface="Times New Roman" panose="02020603050405020304" pitchFamily="18" charset="0"/>
              </a:rPr>
              <a:t>Chaitra (1MS20ET014)</a:t>
            </a:r>
            <a:endParaRPr lang="en-IN" kern="1200" dirty="0">
              <a:solidFill>
                <a:schemeClr val="bg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tabLst>
                <a:tab pos="302260" algn="l"/>
              </a:tabLst>
            </a:pPr>
            <a:r>
              <a:rPr lang="en-US" kern="1200" dirty="0">
                <a:solidFill>
                  <a:schemeClr val="bg1">
                    <a:lumMod val="95000"/>
                    <a:lumOff val="5000"/>
                  </a:schemeClr>
                </a:solidFill>
                <a:latin typeface="Times New Roman" panose="02020603050405020304" pitchFamily="18" charset="0"/>
                <a:ea typeface="+mn-ea"/>
                <a:cs typeface="Times New Roman" panose="02020603050405020304" pitchFamily="18" charset="0"/>
              </a:rPr>
              <a:t>Chandan Kumar (1MS20ET015)</a:t>
            </a:r>
            <a:endParaRPr lang="en-IN" kern="1200" dirty="0">
              <a:solidFill>
                <a:schemeClr val="bg1">
                  <a:lumMod val="95000"/>
                  <a:lumOff val="5000"/>
                </a:schemeClr>
              </a:solidFill>
              <a:latin typeface="Times New Roman" panose="02020603050405020304" pitchFamily="18" charset="0"/>
              <a:ea typeface="+mn-ea"/>
              <a:cs typeface="Times New Roman" panose="02020603050405020304" pitchFamily="18" charset="0"/>
            </a:endParaRPr>
          </a:p>
          <a:p>
            <a:pPr marR="270510" defTabSz="228600">
              <a:spcAft>
                <a:spcPts val="600"/>
              </a:spcAft>
              <a:tabLst>
                <a:tab pos="302260" algn="l"/>
              </a:tabLst>
            </a:pPr>
            <a:r>
              <a:rPr lang="en-US" kern="1200" dirty="0">
                <a:solidFill>
                  <a:schemeClr val="bg1">
                    <a:lumMod val="95000"/>
                    <a:lumOff val="5000"/>
                  </a:schemeClr>
                </a:solidFill>
                <a:latin typeface="Times New Roman" panose="02020603050405020304" pitchFamily="18" charset="0"/>
                <a:cs typeface="Times New Roman" panose="02020603050405020304" pitchFamily="18" charset="0"/>
              </a:rPr>
              <a:t>Pranayak Uniyal  (1MS20ET035)</a:t>
            </a:r>
            <a:endParaRPr lang="en-IN" dirty="0">
              <a:solidFill>
                <a:schemeClr val="bg1">
                  <a:lumMod val="95000"/>
                  <a:lumOff val="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image1.png" descr="RIT Bangalore logo">
            <a:extLst>
              <a:ext uri="{FF2B5EF4-FFF2-40B4-BE49-F238E27FC236}">
                <a16:creationId xmlns:a16="http://schemas.microsoft.com/office/drawing/2014/main" id="{7896DEDB-4463-13F0-ACF2-F0A6AFCD37E1}"/>
              </a:ext>
            </a:extLst>
          </p:cNvPr>
          <p:cNvPicPr>
            <a:picLocks noChangeAspect="1"/>
          </p:cNvPicPr>
          <p:nvPr/>
        </p:nvPicPr>
        <p:blipFill>
          <a:blip r:embed="rId2" cstate="print"/>
          <a:stretch>
            <a:fillRect/>
          </a:stretch>
        </p:blipFill>
        <p:spPr>
          <a:xfrm>
            <a:off x="9960937" y="213978"/>
            <a:ext cx="2035589" cy="735601"/>
          </a:xfrm>
          <a:prstGeom prst="rect">
            <a:avLst/>
          </a:prstGeom>
        </p:spPr>
      </p:pic>
    </p:spTree>
    <p:extLst>
      <p:ext uri="{BB962C8B-B14F-4D97-AF65-F5344CB8AC3E}">
        <p14:creationId xmlns:p14="http://schemas.microsoft.com/office/powerpoint/2010/main" val="2625733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A2AD5-531A-19C9-23E5-A045DAE22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22C15-3CD0-0DC0-0B40-42B3F2504A61}"/>
              </a:ext>
            </a:extLst>
          </p:cNvPr>
          <p:cNvSpPr>
            <a:spLocks noGrp="1"/>
          </p:cNvSpPr>
          <p:nvPr>
            <p:ph type="title"/>
          </p:nvPr>
        </p:nvSpPr>
        <p:spPr>
          <a:xfrm>
            <a:off x="1141413" y="0"/>
            <a:ext cx="9905998" cy="837303"/>
          </a:xfrm>
        </p:spPr>
        <p:txBody>
          <a:bodyPr>
            <a:norm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LITERATURE  Review</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47119F-79A4-EC1A-B028-1D83DE5FC60F}"/>
              </a:ext>
            </a:extLst>
          </p:cNvPr>
          <p:cNvSpPr>
            <a:spLocks noGrp="1"/>
          </p:cNvSpPr>
          <p:nvPr>
            <p:ph idx="1"/>
          </p:nvPr>
        </p:nvSpPr>
        <p:spPr>
          <a:xfrm>
            <a:off x="1141413" y="1066800"/>
            <a:ext cx="9905998" cy="5041232"/>
          </a:xfrm>
        </p:spPr>
        <p:txBody>
          <a:bodyPr>
            <a:normAutofit fontScale="70000" lnSpcReduction="20000"/>
          </a:bodyPr>
          <a:lstStyle/>
          <a:p>
            <a:pPr marL="0" indent="0" algn="ctr">
              <a:spcBef>
                <a:spcPts val="0"/>
              </a:spcBef>
              <a:buNone/>
            </a:pPr>
            <a:r>
              <a:rPr lang="en-IN" sz="3100" b="1" dirty="0">
                <a:solidFill>
                  <a:schemeClr val="bg1"/>
                </a:solidFill>
                <a:effectLst/>
                <a:latin typeface="Times New Roman" panose="02020603050405020304" pitchFamily="18" charset="0"/>
                <a:cs typeface="Times New Roman" panose="02020603050405020304" pitchFamily="18" charset="0"/>
              </a:rPr>
              <a:t>4. Research Paper on Cyber Security</a:t>
            </a:r>
          </a:p>
          <a:p>
            <a:pPr marL="0" indent="0">
              <a:spcBef>
                <a:spcPts val="0"/>
              </a:spcBef>
              <a:buNone/>
            </a:pPr>
            <a:endParaRPr lang="en-IN" b="1" dirty="0">
              <a:solidFill>
                <a:schemeClr val="bg1"/>
              </a:solidFill>
              <a:effectLst/>
              <a:latin typeface="Times New Roman" panose="02020603050405020304" pitchFamily="18" charset="0"/>
              <a:cs typeface="Times New Roman" panose="02020603050405020304" pitchFamily="18" charset="0"/>
            </a:endParaRPr>
          </a:p>
          <a:p>
            <a:pPr marL="0" indent="0">
              <a:spcBef>
                <a:spcPts val="0"/>
              </a:spcBef>
              <a:buNone/>
            </a:pPr>
            <a:endParaRPr lang="en-IN" sz="2600" b="1"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Cybersecurity's future is dynamic and vast, intertwined with digital advancements. It's poised to become a pivotal concern in various realms.</a:t>
            </a:r>
          </a:p>
          <a:p>
            <a:pPr>
              <a:spcBef>
                <a:spcPts val="0"/>
              </a:spcBef>
            </a:pPr>
            <a:br>
              <a:rPr lang="en-IN" sz="2600" dirty="0">
                <a:solidFill>
                  <a:schemeClr val="bg1"/>
                </a:solidFill>
                <a:effectLst/>
                <a:latin typeface="Times New Roman" panose="02020603050405020304" pitchFamily="18" charset="0"/>
                <a:cs typeface="Times New Roman" panose="02020603050405020304" pitchFamily="18" charset="0"/>
              </a:rPr>
            </a:br>
            <a:r>
              <a:rPr lang="en-IN" sz="2600" dirty="0">
                <a:solidFill>
                  <a:schemeClr val="bg1"/>
                </a:solidFill>
                <a:effectLst/>
                <a:latin typeface="Times New Roman" panose="02020603050405020304" pitchFamily="18" charset="0"/>
                <a:cs typeface="Times New Roman" panose="02020603050405020304" pitchFamily="18" charset="0"/>
              </a:rPr>
              <a:t>Anticipates swift and unpredictable changes in cybersecurity trends. Societies often underestimate the speed of transformative shifts in the digital landscape.</a:t>
            </a:r>
          </a:p>
          <a:p>
            <a:pPr>
              <a:spcBef>
                <a:spcPts val="0"/>
              </a:spcBef>
            </a:pPr>
            <a:br>
              <a:rPr lang="en-IN" sz="2600" dirty="0">
                <a:solidFill>
                  <a:schemeClr val="bg1"/>
                </a:solidFill>
                <a:effectLst/>
                <a:latin typeface="Times New Roman" panose="02020603050405020304" pitchFamily="18" charset="0"/>
                <a:cs typeface="Times New Roman" panose="02020603050405020304" pitchFamily="18" charset="0"/>
              </a:rPr>
            </a:br>
            <a:r>
              <a:rPr lang="en-IN" sz="2600" dirty="0">
                <a:solidFill>
                  <a:schemeClr val="bg1"/>
                </a:solidFill>
                <a:effectLst/>
                <a:latin typeface="Times New Roman" panose="02020603050405020304" pitchFamily="18" charset="0"/>
                <a:cs typeface="Times New Roman" panose="02020603050405020304" pitchFamily="18" charset="0"/>
              </a:rPr>
              <a:t> Envisions cybersecurity as the preeminent challenge of the internet era, surpassing mere technological concerns, akin to existential challenges like climate change.</a:t>
            </a:r>
          </a:p>
          <a:p>
            <a:pPr>
              <a:spcBef>
                <a:spcPts val="0"/>
              </a:spcBef>
            </a:pPr>
            <a:br>
              <a:rPr lang="en-IN" sz="2600" dirty="0">
                <a:solidFill>
                  <a:schemeClr val="bg1"/>
                </a:solidFill>
                <a:effectLst/>
                <a:latin typeface="Times New Roman" panose="02020603050405020304" pitchFamily="18" charset="0"/>
                <a:cs typeface="Times New Roman" panose="02020603050405020304" pitchFamily="18" charset="0"/>
              </a:rPr>
            </a:br>
            <a:r>
              <a:rPr lang="en-IN" sz="2600" dirty="0">
                <a:solidFill>
                  <a:schemeClr val="bg1"/>
                </a:solidFill>
                <a:effectLst/>
                <a:latin typeface="Times New Roman" panose="02020603050405020304" pitchFamily="18" charset="0"/>
                <a:cs typeface="Times New Roman" panose="02020603050405020304" pitchFamily="18" charset="0"/>
              </a:rPr>
              <a:t> Acknowledges that foreseeing risks is easier than envisioning opportunities in the ever-evolving internet environment. Urges exploration of possibilities rather than focusing solely on mitigating risks.</a:t>
            </a:r>
          </a:p>
          <a:p>
            <a:pPr>
              <a:spcBef>
                <a:spcPts val="0"/>
              </a:spcBef>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Encourages readers to contemplate their stance amid the upcoming cybersecurity landscape. Advocates for proactive strategies, emphasizing the need for continuous research and adaptive policies.</a:t>
            </a:r>
          </a:p>
          <a:p>
            <a:pPr marL="0" indent="0">
              <a:spcBef>
                <a:spcPts val="0"/>
              </a:spcBef>
              <a:buNone/>
            </a:pPr>
            <a:endParaRPr lang="en-US" dirty="0"/>
          </a:p>
        </p:txBody>
      </p:sp>
    </p:spTree>
    <p:extLst>
      <p:ext uri="{BB962C8B-B14F-4D97-AF65-F5344CB8AC3E}">
        <p14:creationId xmlns:p14="http://schemas.microsoft.com/office/powerpoint/2010/main" val="90680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476F0-B105-4024-BE75-5B811130C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96033-7110-70D4-7165-C33A7EA60387}"/>
              </a:ext>
            </a:extLst>
          </p:cNvPr>
          <p:cNvSpPr>
            <a:spLocks noGrp="1"/>
          </p:cNvSpPr>
          <p:nvPr>
            <p:ph type="title"/>
          </p:nvPr>
        </p:nvSpPr>
        <p:spPr>
          <a:xfrm>
            <a:off x="1141413" y="0"/>
            <a:ext cx="9905998" cy="837303"/>
          </a:xfrm>
        </p:spPr>
        <p:txBody>
          <a:bodyPr>
            <a:norm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LITERATURE  Review :</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4F2418E-CA8A-C621-B0C4-E7CE5B603934}"/>
              </a:ext>
            </a:extLst>
          </p:cNvPr>
          <p:cNvSpPr>
            <a:spLocks noGrp="1"/>
          </p:cNvSpPr>
          <p:nvPr>
            <p:ph idx="1"/>
          </p:nvPr>
        </p:nvSpPr>
        <p:spPr>
          <a:xfrm>
            <a:off x="1141413" y="1043854"/>
            <a:ext cx="9905998" cy="5041232"/>
          </a:xfrm>
        </p:spPr>
        <p:txBody>
          <a:bodyPr>
            <a:normAutofit fontScale="92500" lnSpcReduction="20000"/>
          </a:bodyPr>
          <a:lstStyle/>
          <a:p>
            <a:pPr marL="0" indent="0" algn="ctr">
              <a:spcBef>
                <a:spcPts val="0"/>
              </a:spcBef>
              <a:buNone/>
            </a:pPr>
            <a:r>
              <a:rPr lang="en-IN" b="1" dirty="0">
                <a:solidFill>
                  <a:schemeClr val="bg1"/>
                </a:solidFill>
                <a:latin typeface="Times New Roman" panose="02020603050405020304" pitchFamily="18" charset="0"/>
                <a:cs typeface="Times New Roman" panose="02020603050405020304" pitchFamily="18" charset="0"/>
              </a:rPr>
              <a:t>5</a:t>
            </a:r>
            <a:r>
              <a:rPr lang="en-IN" b="1" dirty="0">
                <a:solidFill>
                  <a:schemeClr val="bg1"/>
                </a:solidFill>
                <a:effectLst/>
                <a:latin typeface="Times New Roman" panose="02020603050405020304" pitchFamily="18" charset="0"/>
                <a:cs typeface="Times New Roman" panose="02020603050405020304" pitchFamily="18" charset="0"/>
              </a:rPr>
              <a:t>. Cyber security: Study on Attack, Threat, Vulnerability</a:t>
            </a:r>
          </a:p>
          <a:p>
            <a:pPr marL="0" indent="0">
              <a:spcBef>
                <a:spcPts val="0"/>
              </a:spcBef>
              <a:buNone/>
            </a:pPr>
            <a:endParaRPr lang="en-IN" b="1" dirty="0">
              <a:solidFill>
                <a:schemeClr val="bg1"/>
              </a:solidFill>
              <a:effectLst/>
              <a:latin typeface="Times New Roman" panose="02020603050405020304" pitchFamily="18" charset="0"/>
              <a:cs typeface="Times New Roman" panose="02020603050405020304" pitchFamily="18" charset="0"/>
            </a:endParaRPr>
          </a:p>
          <a:p>
            <a:pPr marL="0" indent="0">
              <a:spcBef>
                <a:spcPts val="0"/>
              </a:spcBef>
              <a:buNone/>
            </a:pPr>
            <a:endParaRPr lang="en-IN" sz="1900" b="1"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1900" b="0" i="0" u="none" strike="noStrike" dirty="0">
                <a:solidFill>
                  <a:srgbClr val="000000"/>
                </a:solidFill>
                <a:effectLst/>
                <a:latin typeface="Times New Roman" panose="02020603050405020304" pitchFamily="18" charset="0"/>
                <a:cs typeface="Times New Roman" panose="02020603050405020304" pitchFamily="18" charset="0"/>
              </a:rPr>
              <a:t>Investigates cyber infrastructure vulnerabilities, emphasizing hardware, software, networks, and cyber intrusions' impact on systems and data.</a:t>
            </a:r>
          </a:p>
          <a:p>
            <a:pPr>
              <a:spcBef>
                <a:spcPts val="0"/>
              </a:spcBef>
            </a:pPr>
            <a:br>
              <a:rPr lang="en-IN" sz="1900" b="0" i="0" u="none" strike="noStrike" dirty="0">
                <a:solidFill>
                  <a:srgbClr val="000000"/>
                </a:solidFill>
                <a:effectLst/>
                <a:latin typeface="Times New Roman" panose="02020603050405020304" pitchFamily="18" charset="0"/>
                <a:cs typeface="Times New Roman" panose="02020603050405020304" pitchFamily="18" charset="0"/>
              </a:rPr>
            </a:br>
            <a:r>
              <a:rPr lang="en-IN" sz="1900" b="0" i="0" u="none" strike="noStrike" dirty="0">
                <a:solidFill>
                  <a:srgbClr val="000000"/>
                </a:solidFill>
                <a:effectLst/>
                <a:latin typeface="Times New Roman" panose="02020603050405020304" pitchFamily="18" charset="0"/>
                <a:cs typeface="Times New Roman" panose="02020603050405020304" pitchFamily="18" charset="0"/>
              </a:rPr>
              <a:t>Addresses the quick escalation of cybercrime, attributing it to factors like network intrusions, cyber theft, and the proliferation of cyber threats.</a:t>
            </a:r>
          </a:p>
          <a:p>
            <a:pPr>
              <a:spcBef>
                <a:spcPts val="0"/>
              </a:spcBef>
            </a:pPr>
            <a:br>
              <a:rPr lang="en-IN" sz="1900" b="0" i="0" u="none" strike="noStrike" dirty="0">
                <a:solidFill>
                  <a:srgbClr val="000000"/>
                </a:solidFill>
                <a:effectLst/>
                <a:latin typeface="Times New Roman" panose="02020603050405020304" pitchFamily="18" charset="0"/>
                <a:cs typeface="Times New Roman" panose="02020603050405020304" pitchFamily="18" charset="0"/>
              </a:rPr>
            </a:br>
            <a:r>
              <a:rPr lang="en-IN" sz="1900" b="0" i="0" u="none" strike="noStrike" dirty="0">
                <a:solidFill>
                  <a:srgbClr val="000000"/>
                </a:solidFill>
                <a:effectLst/>
                <a:latin typeface="Times New Roman" panose="02020603050405020304" pitchFamily="18" charset="0"/>
                <a:cs typeface="Times New Roman" panose="02020603050405020304" pitchFamily="18" charset="0"/>
              </a:rPr>
              <a:t>Offers a comprehensive definition of cyber security, emphasizing its role in safeguarding information, countering cyber theft, and discussing preventive measures against attacks.</a:t>
            </a:r>
          </a:p>
          <a:p>
            <a:pPr>
              <a:spcBef>
                <a:spcPts val="0"/>
              </a:spcBef>
            </a:pPr>
            <a:br>
              <a:rPr lang="en-IN" sz="1900" b="0" i="0" u="none" strike="noStrike" dirty="0">
                <a:solidFill>
                  <a:srgbClr val="000000"/>
                </a:solidFill>
                <a:effectLst/>
                <a:latin typeface="Times New Roman" panose="02020603050405020304" pitchFamily="18" charset="0"/>
                <a:cs typeface="Times New Roman" panose="02020603050405020304" pitchFamily="18" charset="0"/>
              </a:rPr>
            </a:br>
            <a:r>
              <a:rPr lang="en-IN" sz="1900" b="0" i="0" u="none" strike="noStrike" dirty="0">
                <a:solidFill>
                  <a:srgbClr val="000000"/>
                </a:solidFill>
                <a:effectLst/>
                <a:latin typeface="Times New Roman" panose="02020603050405020304" pitchFamily="18" charset="0"/>
                <a:cs typeface="Times New Roman" panose="02020603050405020304" pitchFamily="18" charset="0"/>
              </a:rPr>
              <a:t> Highlights the vulnerability rooted in human behaviour and psychology, emphasizing the importance of organizational education to mitigate cyber threats effectively.</a:t>
            </a:r>
          </a:p>
          <a:p>
            <a:pPr>
              <a:spcBef>
                <a:spcPts val="0"/>
              </a:spcBef>
            </a:pPr>
            <a:br>
              <a:rPr lang="en-IN" sz="1900" b="0" i="0" u="none" strike="noStrike" dirty="0">
                <a:solidFill>
                  <a:srgbClr val="000000"/>
                </a:solidFill>
                <a:effectLst/>
                <a:latin typeface="Times New Roman" panose="02020603050405020304" pitchFamily="18" charset="0"/>
                <a:cs typeface="Times New Roman" panose="02020603050405020304" pitchFamily="18" charset="0"/>
              </a:rPr>
            </a:br>
            <a:r>
              <a:rPr lang="en-IN" sz="1900" b="0" i="0" u="none" strike="noStrike" dirty="0">
                <a:solidFill>
                  <a:srgbClr val="000000"/>
                </a:solidFill>
                <a:effectLst/>
                <a:latin typeface="Times New Roman" panose="02020603050405020304" pitchFamily="18" charset="0"/>
                <a:cs typeface="Times New Roman" panose="02020603050405020304" pitchFamily="18" charset="0"/>
              </a:rPr>
              <a:t>Concludes with recommendations for preventive measures and solutions, acknowledging technology's role while underscoring the need for global cooperation and continued research in cyber security.</a:t>
            </a:r>
          </a:p>
          <a:p>
            <a:pPr>
              <a:spcBef>
                <a:spcPts val="0"/>
              </a:spcBef>
            </a:pPr>
            <a:endParaRPr lang="en-US" dirty="0"/>
          </a:p>
        </p:txBody>
      </p:sp>
    </p:spTree>
    <p:extLst>
      <p:ext uri="{BB962C8B-B14F-4D97-AF65-F5344CB8AC3E}">
        <p14:creationId xmlns:p14="http://schemas.microsoft.com/office/powerpoint/2010/main" val="4226638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5629A-BB96-A4D4-9F92-91DB70A1B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D499C-6DD1-190A-0C26-1CE190EA395D}"/>
              </a:ext>
            </a:extLst>
          </p:cNvPr>
          <p:cNvSpPr>
            <a:spLocks noGrp="1"/>
          </p:cNvSpPr>
          <p:nvPr>
            <p:ph type="title"/>
          </p:nvPr>
        </p:nvSpPr>
        <p:spPr>
          <a:xfrm>
            <a:off x="1141413" y="85119"/>
            <a:ext cx="9905998" cy="837303"/>
          </a:xfrm>
        </p:spPr>
        <p:txBody>
          <a:bodyPr>
            <a:norm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LITERATURE  Review :</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2DFFB0-E749-CA5F-1C7C-46EE9AB9F67E}"/>
              </a:ext>
            </a:extLst>
          </p:cNvPr>
          <p:cNvSpPr>
            <a:spLocks noGrp="1"/>
          </p:cNvSpPr>
          <p:nvPr>
            <p:ph idx="1"/>
          </p:nvPr>
        </p:nvSpPr>
        <p:spPr>
          <a:xfrm>
            <a:off x="931819" y="922422"/>
            <a:ext cx="10115592" cy="5144609"/>
          </a:xfrm>
        </p:spPr>
        <p:txBody>
          <a:bodyPr>
            <a:normAutofit fontScale="70000" lnSpcReduction="20000"/>
          </a:bodyPr>
          <a:lstStyle/>
          <a:p>
            <a:pPr marL="0" indent="0" algn="ctr">
              <a:spcBef>
                <a:spcPts val="0"/>
              </a:spcBef>
              <a:buNone/>
            </a:pPr>
            <a:r>
              <a:rPr lang="en-IN" sz="3100" b="1" dirty="0">
                <a:solidFill>
                  <a:schemeClr val="bg1"/>
                </a:solidFill>
                <a:latin typeface="Times New Roman" panose="02020603050405020304" pitchFamily="18" charset="0"/>
                <a:cs typeface="Times New Roman" panose="02020603050405020304" pitchFamily="18" charset="0"/>
              </a:rPr>
              <a:t>6</a:t>
            </a:r>
            <a:r>
              <a:rPr lang="en-IN" sz="3100" b="1" dirty="0">
                <a:solidFill>
                  <a:schemeClr val="bg1"/>
                </a:solidFill>
                <a:effectLst/>
                <a:latin typeface="Times New Roman" panose="02020603050405020304" pitchFamily="18" charset="0"/>
                <a:cs typeface="Times New Roman" panose="02020603050405020304" pitchFamily="18" charset="0"/>
              </a:rPr>
              <a:t>. A Review Paper on Cyber-Security</a:t>
            </a:r>
          </a:p>
          <a:p>
            <a:pPr marL="0" indent="0">
              <a:spcBef>
                <a:spcPts val="0"/>
              </a:spcBef>
              <a:buNone/>
            </a:pPr>
            <a:endParaRPr lang="en-US" b="1" dirty="0">
              <a:solidFill>
                <a:schemeClr val="bg1"/>
              </a:solidFill>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Examines the escalating concerns regarding cybersecurity due to increased data flow across global networks and the surge in cybercrimes.</a:t>
            </a:r>
          </a:p>
          <a:p>
            <a:pPr marL="0" indent="0">
              <a:spcBef>
                <a:spcPts val="0"/>
              </a:spcBef>
              <a:buNone/>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Discusses the development of "Cyber Law" to combat criminal activities on the internet, emphasizing its role in addressing cybercrimes in India.</a:t>
            </a:r>
          </a:p>
          <a:p>
            <a:pPr>
              <a:spcBef>
                <a:spcPts val="0"/>
              </a:spcBef>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Traces the history of cybercrime, from the first computer theft in 1973 to notable incidents like the 2017 WannaCry ransomware attack and subsequent developments.</a:t>
            </a:r>
          </a:p>
          <a:p>
            <a:pPr marL="0" indent="0">
              <a:spcBef>
                <a:spcPts val="0"/>
              </a:spcBef>
              <a:buNone/>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Explores various cyber threats, including malware attacks (viruses, Trojans, worms, botnets), phishing, password attacks, distributed denial-of-service (DDoS) attacks, and man-in-the-middle attacks.</a:t>
            </a:r>
          </a:p>
          <a:p>
            <a:pPr marL="0" indent="0">
              <a:spcBef>
                <a:spcPts val="0"/>
              </a:spcBef>
              <a:buNone/>
            </a:pPr>
            <a:endParaRPr lang="en-IN" sz="2600" dirty="0">
              <a:solidFill>
                <a:schemeClr val="bg1"/>
              </a:solidFill>
              <a:effectLst/>
              <a:latin typeface="Times New Roman" panose="02020603050405020304" pitchFamily="18" charset="0"/>
              <a:cs typeface="Times New Roman" panose="02020603050405020304" pitchFamily="18" charset="0"/>
            </a:endParaRPr>
          </a:p>
          <a:p>
            <a:pPr>
              <a:spcBef>
                <a:spcPts val="0"/>
              </a:spcBef>
            </a:pPr>
            <a:r>
              <a:rPr lang="en-IN" sz="2600" dirty="0">
                <a:solidFill>
                  <a:schemeClr val="bg1"/>
                </a:solidFill>
                <a:effectLst/>
                <a:latin typeface="Times New Roman" panose="02020603050405020304" pitchFamily="18" charset="0"/>
                <a:cs typeface="Times New Roman" panose="02020603050405020304" pitchFamily="18" charset="0"/>
              </a:rPr>
              <a:t>Highlights essential steps to protect against cyber threats, including software updates, social media management, anti-virus usage, strong password practices, cautious online behaviour, and awareness of different cyber-attacks.</a:t>
            </a:r>
          </a:p>
        </p:txBody>
      </p:sp>
    </p:spTree>
    <p:extLst>
      <p:ext uri="{BB962C8B-B14F-4D97-AF65-F5344CB8AC3E}">
        <p14:creationId xmlns:p14="http://schemas.microsoft.com/office/powerpoint/2010/main" val="87086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1542-84D2-38C5-12D8-0AC795A93541}"/>
              </a:ext>
            </a:extLst>
          </p:cNvPr>
          <p:cNvSpPr>
            <a:spLocks noGrp="1"/>
          </p:cNvSpPr>
          <p:nvPr>
            <p:ph type="title"/>
          </p:nvPr>
        </p:nvSpPr>
        <p:spPr>
          <a:xfrm>
            <a:off x="1819156" y="0"/>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Summary of Literature Review:</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473A18-F064-D121-C215-228186E9E9EE}"/>
              </a:ext>
            </a:extLst>
          </p:cNvPr>
          <p:cNvSpPr>
            <a:spLocks noGrp="1"/>
          </p:cNvSpPr>
          <p:nvPr>
            <p:ph idx="1"/>
          </p:nvPr>
        </p:nvSpPr>
        <p:spPr>
          <a:xfrm>
            <a:off x="942031" y="821802"/>
            <a:ext cx="10783123" cy="5590573"/>
          </a:xfrm>
        </p:spPr>
        <p:txBody>
          <a:bodyPr>
            <a:noAutofit/>
          </a:bodyPr>
          <a:lstStyle/>
          <a:p>
            <a:pPr marL="406400" indent="0" algn="just" rtl="0">
              <a:spcBef>
                <a:spcPts val="0"/>
              </a:spcBef>
              <a:spcAft>
                <a:spcPts val="0"/>
              </a:spcAft>
              <a:buNone/>
            </a:pPr>
            <a:endParaRPr lang="en-IN" sz="2200" dirty="0">
              <a:solidFill>
                <a:srgbClr val="000000"/>
              </a:solidFill>
              <a:latin typeface="Times New Roman" panose="02020603050405020304" pitchFamily="18" charset="0"/>
              <a:cs typeface="Times New Roman" panose="02020603050405020304" pitchFamily="18" charset="0"/>
            </a:endParaRP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rPr>
              <a:t>1.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Global Concern for Rising Cyber Threats :-</a:t>
            </a:r>
          </a:p>
          <a:p>
            <a:pPr marL="406400" indent="0" algn="just" rtl="0">
              <a:spcBef>
                <a:spcPts val="0"/>
              </a:spcBef>
              <a:spcAft>
                <a:spcPts val="0"/>
              </a:spcAft>
              <a:buNone/>
            </a:pPr>
            <a:r>
              <a:rPr lang="en-IN" sz="2200" b="0" i="0" u="none" strike="noStrike" dirty="0">
                <a:solidFill>
                  <a:srgbClr val="000000"/>
                </a:solidFill>
                <a:effectLst/>
                <a:latin typeface="Times New Roman" panose="02020603050405020304" pitchFamily="18" charset="0"/>
                <a:cs typeface="Times New Roman" panose="02020603050405020304" pitchFamily="18" charset="0"/>
                <a:sym typeface="Wingdings" pitchFamily="2" charset="2"/>
              </a:rPr>
              <a:t></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All papers highlight the universal concern surrounding the escalation of cyber threats, emphasizing the need for comprehensive and collaborative cybersecurity measures.</a:t>
            </a:r>
          </a:p>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2. Technological Evolution's Impact on Security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Recognition of the profound impact of technological advancements on cybersecurity, with discussions on trends, rapid changes, and the inclusive nature of threats across various domains.</a:t>
            </a:r>
          </a:p>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3. Human Factor in Cybersecurity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Consistent acknowledgment of the human element's vulnerability, underscoring the importance of education, awareness, and responsible internet use to enhance overall cybersecurity.</a:t>
            </a:r>
          </a:p>
        </p:txBody>
      </p:sp>
    </p:spTree>
    <p:extLst>
      <p:ext uri="{BB962C8B-B14F-4D97-AF65-F5344CB8AC3E}">
        <p14:creationId xmlns:p14="http://schemas.microsoft.com/office/powerpoint/2010/main" val="1635246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E1C77-2DBD-BDCD-5507-466031D9C6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2B4951-7591-5CB9-F90C-AFB3FFEAD5B1}"/>
              </a:ext>
            </a:extLst>
          </p:cNvPr>
          <p:cNvSpPr>
            <a:spLocks noGrp="1"/>
          </p:cNvSpPr>
          <p:nvPr>
            <p:ph type="title"/>
          </p:nvPr>
        </p:nvSpPr>
        <p:spPr>
          <a:xfrm>
            <a:off x="2193404" y="-101182"/>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Summary of Literature Review:</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37024F-25CE-AF76-37A4-71AC4F4B0A61}"/>
              </a:ext>
            </a:extLst>
          </p:cNvPr>
          <p:cNvSpPr>
            <a:spLocks noGrp="1"/>
          </p:cNvSpPr>
          <p:nvPr>
            <p:ph idx="1"/>
          </p:nvPr>
        </p:nvSpPr>
        <p:spPr>
          <a:xfrm>
            <a:off x="942031" y="821802"/>
            <a:ext cx="10783123" cy="5590573"/>
          </a:xfrm>
        </p:spPr>
        <p:txBody>
          <a:bodyPr>
            <a:noAutofit/>
          </a:bodyPr>
          <a:lstStyle/>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4. Legal Frameworks and Cyber Laws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Emphasis on the evolution of cyber laws and legal frameworks to address and combat cybercrimes, showcasing the importance of legislative measures in cybersecurity efforts.</a:t>
            </a:r>
          </a:p>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5. Diverse Cyber Threat Landscape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Recognition of the multifaceted nature of cyber threats, encompassing social media vulnerabilities, client-side scanning risks, geographical shifts in threats, and the historical perspective on cybercrime.</a:t>
            </a:r>
          </a:p>
          <a:p>
            <a:pPr marL="406400" indent="0" algn="just" rtl="0">
              <a:spcBef>
                <a:spcPts val="0"/>
              </a:spcBef>
              <a:spcAft>
                <a:spcPts val="0"/>
              </a:spcAft>
              <a:buNone/>
            </a:pPr>
            <a:br>
              <a:rPr lang="en-IN" sz="2200" b="0" i="0" u="none" strike="noStrike" dirty="0">
                <a:solidFill>
                  <a:srgbClr val="000000"/>
                </a:solidFill>
                <a:effectLst/>
                <a:latin typeface="Times New Roman" panose="02020603050405020304" pitchFamily="18" charset="0"/>
                <a:cs typeface="Times New Roman" panose="02020603050405020304" pitchFamily="18" charset="0"/>
              </a:rPr>
            </a:br>
            <a:r>
              <a:rPr lang="en-IN" sz="2200" b="0" i="0" u="none" strike="noStrike" dirty="0">
                <a:solidFill>
                  <a:srgbClr val="000000"/>
                </a:solidFill>
                <a:effectLst/>
                <a:latin typeface="Times New Roman" panose="02020603050405020304" pitchFamily="18" charset="0"/>
                <a:cs typeface="Times New Roman" panose="02020603050405020304" pitchFamily="18" charset="0"/>
              </a:rPr>
              <a:t>6. Proactive Strategies and Collaboration :-</a:t>
            </a:r>
          </a:p>
          <a:p>
            <a:pPr marL="406400" indent="0" algn="just" rtl="0">
              <a:spcBef>
                <a:spcPts val="0"/>
              </a:spcBef>
              <a:spcAft>
                <a:spcPts val="0"/>
              </a:spcAft>
              <a:buNone/>
            </a:pPr>
            <a:r>
              <a:rPr lang="en-IN" sz="2200" dirty="0">
                <a:solidFill>
                  <a:srgbClr val="000000"/>
                </a:solidFill>
                <a:latin typeface="Times New Roman" panose="02020603050405020304" pitchFamily="18" charset="0"/>
                <a:cs typeface="Times New Roman" panose="02020603050405020304" pitchFamily="18" charset="0"/>
                <a:sym typeface="Wingdings" pitchFamily="2" charset="2"/>
              </a:rPr>
              <a:t>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A consistent call for proactive strategies, continuous research, and global cooperation to effectively tackle the dynamic and evolving landscape of cybersecurity challenges.</a:t>
            </a:r>
          </a:p>
          <a:p>
            <a:pPr marL="0" indent="0">
              <a:buNone/>
            </a:pPr>
            <a:br>
              <a:rPr lang="en-IN" sz="2200" dirty="0">
                <a:latin typeface="Times New Roman" panose="02020603050405020304" pitchFamily="18" charset="0"/>
                <a:cs typeface="Times New Roman" panose="02020603050405020304" pitchFamily="18" charset="0"/>
              </a:rPr>
            </a:br>
            <a:br>
              <a:rPr lang="en-IN"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022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9FBF2-10DE-41BE-4231-55C554153B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CCD75-5D03-04AE-9BE3-0CC63C5CC705}"/>
              </a:ext>
            </a:extLst>
          </p:cNvPr>
          <p:cNvSpPr>
            <a:spLocks noGrp="1"/>
          </p:cNvSpPr>
          <p:nvPr>
            <p:ph type="title"/>
          </p:nvPr>
        </p:nvSpPr>
        <p:spPr>
          <a:xfrm>
            <a:off x="2193404" y="-101182"/>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Algorithm analysis :</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3CED06-B64C-C667-835A-9B385143BCF7}"/>
              </a:ext>
            </a:extLst>
          </p:cNvPr>
          <p:cNvSpPr>
            <a:spLocks noGrp="1"/>
          </p:cNvSpPr>
          <p:nvPr>
            <p:ph idx="1"/>
          </p:nvPr>
        </p:nvSpPr>
        <p:spPr>
          <a:xfrm>
            <a:off x="942031" y="821802"/>
            <a:ext cx="10783123" cy="5590573"/>
          </a:xfrm>
        </p:spPr>
        <p:txBody>
          <a:bodyPr>
            <a:noAutofit/>
          </a:bodyPr>
          <a:lstStyle/>
          <a:p>
            <a:pPr algn="l">
              <a:buFont typeface="+mj-lt"/>
              <a:buAutoNum type="arabicPeriod"/>
            </a:pPr>
            <a:r>
              <a:rPr lang="en-IN" sz="1800" b="1" i="0" u="none" strike="noStrike" dirty="0">
                <a:solidFill>
                  <a:schemeClr val="bg1"/>
                </a:solidFill>
                <a:effectLst/>
                <a:latin typeface="Times New Roman" panose="02020603050405020304" pitchFamily="18" charset="0"/>
                <a:cs typeface="Times New Roman" panose="02020603050405020304" pitchFamily="18" charset="0"/>
              </a:rPr>
              <a:t>map (Network Mapper):</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8/10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O(N), where N is the number of hosts or services being scanned.</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O(1) for most basic scans.</a:t>
            </a:r>
          </a:p>
          <a:p>
            <a:pPr algn="l">
              <a:buFont typeface="+mj-lt"/>
              <a:buAutoNum type="arabicPeriod"/>
            </a:pPr>
            <a:r>
              <a:rPr lang="en-IN" sz="1800" b="1" i="0" u="none" strike="noStrike" dirty="0" err="1">
                <a:solidFill>
                  <a:schemeClr val="bg1"/>
                </a:solidFill>
                <a:effectLst/>
                <a:latin typeface="Times New Roman" panose="02020603050405020304" pitchFamily="18" charset="0"/>
                <a:cs typeface="Times New Roman" panose="02020603050405020304" pitchFamily="18" charset="0"/>
              </a:rPr>
              <a:t>DNSRecon</a:t>
            </a:r>
            <a:r>
              <a:rPr lang="en-IN" sz="1800" b="1" i="0" u="none" strike="noStrike" dirty="0">
                <a:solidFill>
                  <a:schemeClr val="bg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7/10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O(N), where N is the number of DNS records or subdomains.</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O(N) for storing DNS information.</a:t>
            </a:r>
          </a:p>
          <a:p>
            <a:pPr algn="l">
              <a:buFont typeface="+mj-lt"/>
              <a:buAutoNum type="arabicPeriod"/>
            </a:pPr>
            <a:r>
              <a:rPr lang="en-IN" sz="1800" b="1" i="0" u="none" strike="noStrike" dirty="0">
                <a:solidFill>
                  <a:schemeClr val="bg1"/>
                </a:solidFill>
                <a:effectLst/>
                <a:latin typeface="Times New Roman" panose="02020603050405020304" pitchFamily="18" charset="0"/>
                <a:cs typeface="Times New Roman" panose="02020603050405020304" pitchFamily="18" charset="0"/>
              </a:rPr>
              <a:t>WAFW00F (Web Application Firewall Detection Tool):</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6/10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O(1) for basic analysis of HTTP responses.</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O(1) for storing WAF detection results.</a:t>
            </a:r>
          </a:p>
          <a:p>
            <a:pPr marL="749300" indent="-342900" algn="just">
              <a:spcBef>
                <a:spcPts val="0"/>
              </a:spcBef>
              <a:buFont typeface="+mj-lt"/>
              <a:buAutoNum type="arabicPeriod"/>
            </a:pPr>
            <a:endParaRPr 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790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57F58-5857-A060-0596-84FFD6397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DAEEC-43C4-644A-5B19-D7CB0EB33D6B}"/>
              </a:ext>
            </a:extLst>
          </p:cNvPr>
          <p:cNvSpPr>
            <a:spLocks noGrp="1"/>
          </p:cNvSpPr>
          <p:nvPr>
            <p:ph type="title"/>
          </p:nvPr>
        </p:nvSpPr>
        <p:spPr>
          <a:xfrm>
            <a:off x="2193404" y="-101182"/>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Algorithm analysis :</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77BA43-3C7E-6BD2-4B71-7C3BE2BF2315}"/>
              </a:ext>
            </a:extLst>
          </p:cNvPr>
          <p:cNvSpPr>
            <a:spLocks noGrp="1"/>
          </p:cNvSpPr>
          <p:nvPr>
            <p:ph idx="1"/>
          </p:nvPr>
        </p:nvSpPr>
        <p:spPr>
          <a:xfrm>
            <a:off x="942031" y="821802"/>
            <a:ext cx="10783123" cy="5590573"/>
          </a:xfrm>
        </p:spPr>
        <p:txBody>
          <a:bodyPr>
            <a:noAutofit/>
          </a:bodyPr>
          <a:lstStyle/>
          <a:p>
            <a:pPr marL="342900" indent="-342900" algn="l">
              <a:buFont typeface="+mj-lt"/>
              <a:buAutoNum type="arabicPeriod" startAt="4"/>
            </a:pPr>
            <a:r>
              <a:rPr lang="en-IN" sz="1800" b="1" i="0" u="none" strike="noStrike" dirty="0">
                <a:solidFill>
                  <a:schemeClr val="bg1"/>
                </a:solidFill>
                <a:effectLst/>
                <a:latin typeface="Times New Roman" panose="02020603050405020304" pitchFamily="18" charset="0"/>
                <a:cs typeface="Times New Roman" panose="02020603050405020304" pitchFamily="18" charset="0"/>
              </a:rPr>
              <a:t>Uniscan:</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7/10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O(M * N), where M is the number of web pages and N is the number of vulnerabilities checked.</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O(N) for storing scan results.</a:t>
            </a:r>
          </a:p>
          <a:p>
            <a:pPr algn="l">
              <a:buFont typeface="+mj-lt"/>
              <a:buAutoNum type="arabicPeriod" startAt="4"/>
            </a:pPr>
            <a:r>
              <a:rPr lang="en-IN" sz="1800" b="1" i="0" u="none" strike="noStrike" dirty="0" err="1">
                <a:solidFill>
                  <a:schemeClr val="bg1"/>
                </a:solidFill>
                <a:effectLst/>
                <a:latin typeface="Times New Roman" panose="02020603050405020304" pitchFamily="18" charset="0"/>
                <a:cs typeface="Times New Roman" panose="02020603050405020304" pitchFamily="18" charset="0"/>
              </a:rPr>
              <a:t>SSLyze</a:t>
            </a:r>
            <a:r>
              <a:rPr lang="en-IN" sz="1800" b="1" i="0" u="none" strike="noStrike" dirty="0">
                <a:solidFill>
                  <a:schemeClr val="bg1"/>
                </a:solidFill>
                <a:effectLs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8/10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O(N), where N is the number of SSL/TLS configurations to check.</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O(1) for basic analysis.</a:t>
            </a:r>
          </a:p>
          <a:p>
            <a:pPr algn="l">
              <a:buFont typeface="+mj-lt"/>
              <a:buAutoNum type="arabicPeriod" startAt="4"/>
            </a:pPr>
            <a:r>
              <a:rPr lang="en-IN" sz="1800" b="1" i="0" u="none" strike="noStrike" dirty="0">
                <a:solidFill>
                  <a:schemeClr val="bg1"/>
                </a:solidFill>
                <a:effectLst/>
                <a:latin typeface="Times New Roman" panose="02020603050405020304" pitchFamily="18" charset="0"/>
                <a:cs typeface="Times New Roman" panose="02020603050405020304" pitchFamily="18" charset="0"/>
              </a:rPr>
              <a:t>Nikto:</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Efficiency Index: 6/10</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Time Complexity: O(M * N), where M is the number of tests performed and N is the number of potential vulnerabilities checked.</a:t>
            </a:r>
          </a:p>
          <a:p>
            <a:pPr marL="742950" lvl="1" indent="-285750" algn="l">
              <a:buFont typeface="+mj-lt"/>
              <a:buAutoNum type="arabicPeriod"/>
            </a:pPr>
            <a:r>
              <a:rPr lang="en-IN" sz="1800" i="0" u="none" strike="noStrike" dirty="0">
                <a:solidFill>
                  <a:schemeClr val="bg1"/>
                </a:solidFill>
                <a:effectLst/>
                <a:latin typeface="Times New Roman" panose="02020603050405020304" pitchFamily="18" charset="0"/>
                <a:cs typeface="Times New Roman" panose="02020603050405020304" pitchFamily="18" charset="0"/>
              </a:rPr>
              <a:t>Space Complexity: O(N) for storing scan results.</a:t>
            </a:r>
          </a:p>
          <a:p>
            <a:pPr marL="749300" indent="-342900" algn="just">
              <a:spcBef>
                <a:spcPts val="0"/>
              </a:spcBef>
              <a:buFont typeface="+mj-lt"/>
              <a:buAutoNum type="arabicPeriod" startAt="4"/>
            </a:pPr>
            <a:endParaRPr 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577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A3EF-0522-C4F4-505A-3197070AAD98}"/>
              </a:ext>
            </a:extLst>
          </p:cNvPr>
          <p:cNvSpPr>
            <a:spLocks noGrp="1"/>
          </p:cNvSpPr>
          <p:nvPr>
            <p:ph type="title"/>
          </p:nvPr>
        </p:nvSpPr>
        <p:spPr>
          <a:xfrm>
            <a:off x="3345283" y="0"/>
            <a:ext cx="5501434" cy="914447"/>
          </a:xfrm>
        </p:spPr>
        <p:txBody>
          <a:bodyPr/>
          <a:lstStyle/>
          <a:p>
            <a:r>
              <a:rPr lang="en-US" dirty="0"/>
              <a:t>Software REQUIREMENTS</a:t>
            </a:r>
          </a:p>
        </p:txBody>
      </p:sp>
      <p:sp>
        <p:nvSpPr>
          <p:cNvPr id="20" name="Content Placeholder 19">
            <a:extLst>
              <a:ext uri="{FF2B5EF4-FFF2-40B4-BE49-F238E27FC236}">
                <a16:creationId xmlns:a16="http://schemas.microsoft.com/office/drawing/2014/main" id="{E6CBC081-1632-8EB5-64A6-D2A42648FFE2}"/>
              </a:ext>
            </a:extLst>
          </p:cNvPr>
          <p:cNvSpPr>
            <a:spLocks noGrp="1"/>
          </p:cNvSpPr>
          <p:nvPr>
            <p:ph idx="1"/>
          </p:nvPr>
        </p:nvSpPr>
        <p:spPr>
          <a:xfrm>
            <a:off x="6525388" y="991456"/>
            <a:ext cx="4642658" cy="4538702"/>
          </a:xfrm>
        </p:spPr>
        <p:txBody>
          <a:bodyPr>
            <a:noAutofit/>
          </a:bodyPr>
          <a:lstStyle/>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Operating System: - Raspberry Pi OS (Raspbian) or any compatible OS for Raspberry Pi. </a:t>
            </a: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Programming Language: - Python 3 for developing the terminal application. </a:t>
            </a:r>
            <a:endParaRPr lang="en-IN" sz="18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Python Libraries and Modules: - Required libraries for interacting with cybersecurity tools (subprocess, os, requests, etc.). </a:t>
            </a: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Vulnerability Scanning Tools: - nmap, dnsrecon, wafw00f, uniscan, sslyze, fierce, lbd, theharvester, amass, nikto, and others.</a:t>
            </a:r>
          </a:p>
          <a:p>
            <a:pPr marL="457200" indent="-457200">
              <a:buFont typeface="Arial" panose="020B0604020202020204" pitchFamily="34" charset="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Additional Libraries for Tool Interactions: - Any libraries needed for seamless integration of vulnerability scanning tools.  </a:t>
            </a:r>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New&quot; old functionality with Raspberry Pi OS (Legacy) - Raspberry Pi">
            <a:extLst>
              <a:ext uri="{FF2B5EF4-FFF2-40B4-BE49-F238E27FC236}">
                <a16:creationId xmlns:a16="http://schemas.microsoft.com/office/drawing/2014/main" id="{B8AE7E08-3B70-ED87-1092-594D112FD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67" y="825154"/>
            <a:ext cx="4629059" cy="2603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1 Open-source and Free Vulnerability Scanners For Pentesting and Web App  Security">
            <a:extLst>
              <a:ext uri="{FF2B5EF4-FFF2-40B4-BE49-F238E27FC236}">
                <a16:creationId xmlns:a16="http://schemas.microsoft.com/office/drawing/2014/main" id="{B53DCA2D-FE39-92B3-1F7B-ED7D14A0B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67" y="3781949"/>
            <a:ext cx="4629059" cy="2902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167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7C596-69BC-35B5-AB07-9404BF004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125CE-1CD3-6D76-4C00-5B15A69F442A}"/>
              </a:ext>
            </a:extLst>
          </p:cNvPr>
          <p:cNvSpPr>
            <a:spLocks noGrp="1"/>
          </p:cNvSpPr>
          <p:nvPr>
            <p:ph type="title"/>
          </p:nvPr>
        </p:nvSpPr>
        <p:spPr>
          <a:xfrm>
            <a:off x="3345282" y="1"/>
            <a:ext cx="6344817" cy="709586"/>
          </a:xfrm>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Software REQUIREMENTS</a:t>
            </a:r>
          </a:p>
        </p:txBody>
      </p:sp>
      <p:sp>
        <p:nvSpPr>
          <p:cNvPr id="20" name="Content Placeholder 19">
            <a:extLst>
              <a:ext uri="{FF2B5EF4-FFF2-40B4-BE49-F238E27FC236}">
                <a16:creationId xmlns:a16="http://schemas.microsoft.com/office/drawing/2014/main" id="{18DEC4BA-D26C-C876-4195-8585B7265275}"/>
              </a:ext>
            </a:extLst>
          </p:cNvPr>
          <p:cNvSpPr>
            <a:spLocks noGrp="1"/>
          </p:cNvSpPr>
          <p:nvPr>
            <p:ph idx="1"/>
          </p:nvPr>
        </p:nvSpPr>
        <p:spPr>
          <a:xfrm>
            <a:off x="1143001" y="914446"/>
            <a:ext cx="4775662" cy="4821335"/>
          </a:xfrm>
        </p:spPr>
        <p:txBody>
          <a:bodyPr>
            <a:noAutofit/>
          </a:bodyPr>
          <a:lstStyle/>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Terminal Application Code: - Developed using Python 3. - Well-organized, well-commented, and following best coding practices. </a:t>
            </a: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Test Environments: - Set up a test website with known vulnerabilities for testing. - Test cases covering various vulnerabilities, URLs, open ports, SSL issues, etc. </a:t>
            </a:r>
            <a:endParaRPr lang="en-IN" sz="18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Security Measures: - Implementation of measures to protect user data and ensure the security of the terminal application. </a:t>
            </a:r>
            <a:endParaRPr lang="en-IN" sz="18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IN" sz="1800" b="0" i="0" u="none" strike="noStrike" dirty="0">
                <a:solidFill>
                  <a:schemeClr val="bg1"/>
                </a:solidFill>
                <a:effectLst/>
                <a:latin typeface="Times New Roman" panose="02020603050405020304" pitchFamily="18" charset="0"/>
                <a:cs typeface="Times New Roman" panose="02020603050405020304" pitchFamily="18" charset="0"/>
              </a:rPr>
              <a:t>Error Handling and Logging: - Robust error handling mechanisms and logging to record any issues during vulnerability scans. </a:t>
            </a:r>
            <a:endParaRPr lang="en-IN" sz="1800" dirty="0">
              <a:solidFill>
                <a:schemeClr val="bg1"/>
              </a:solidFill>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0D98F669-54E4-2B5E-1251-427AFF1E6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9851" y="914446"/>
            <a:ext cx="4793732" cy="26434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35FAC9C-F0D7-215F-97D6-46B8FDED8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145" y="3923605"/>
            <a:ext cx="4959766" cy="22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81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D496-CC60-0E66-4F7D-F8B39AFDBA72}"/>
              </a:ext>
            </a:extLst>
          </p:cNvPr>
          <p:cNvSpPr>
            <a:spLocks noGrp="1"/>
          </p:cNvSpPr>
          <p:nvPr>
            <p:ph type="title"/>
          </p:nvPr>
        </p:nvSpPr>
        <p:spPr>
          <a:xfrm>
            <a:off x="2870460" y="-411771"/>
            <a:ext cx="9905998" cy="1478570"/>
          </a:xfrm>
        </p:spPr>
        <p:txBody>
          <a:bodyPr/>
          <a:lstStyle/>
          <a:p>
            <a:r>
              <a:rPr lang="en-US" dirty="0">
                <a:solidFill>
                  <a:schemeClr val="bg1"/>
                </a:solidFill>
                <a:latin typeface="Times New Roman" panose="02020603050405020304" pitchFamily="18" charset="0"/>
                <a:cs typeface="Times New Roman" panose="02020603050405020304" pitchFamily="18" charset="0"/>
              </a:rPr>
              <a:t>Hardware requirements</a:t>
            </a:r>
          </a:p>
        </p:txBody>
      </p:sp>
      <p:sp>
        <p:nvSpPr>
          <p:cNvPr id="3" name="Content Placeholder 2">
            <a:extLst>
              <a:ext uri="{FF2B5EF4-FFF2-40B4-BE49-F238E27FC236}">
                <a16:creationId xmlns:a16="http://schemas.microsoft.com/office/drawing/2014/main" id="{F4D5C131-10BB-6801-ADCA-0A0C53CD2807}"/>
              </a:ext>
            </a:extLst>
          </p:cNvPr>
          <p:cNvSpPr>
            <a:spLocks noGrp="1"/>
          </p:cNvSpPr>
          <p:nvPr>
            <p:ph idx="1"/>
          </p:nvPr>
        </p:nvSpPr>
        <p:spPr>
          <a:xfrm>
            <a:off x="671514" y="714940"/>
            <a:ext cx="6697394" cy="5906577"/>
          </a:xfrm>
        </p:spPr>
        <p:txBody>
          <a:bodyPr>
            <a:normAutofit/>
          </a:bodyPr>
          <a:lstStyle/>
          <a:p>
            <a:pPr marL="457200" indent="-45720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Raspberry Pi 4 (8GB RAM): - Core computing platform. </a:t>
            </a:r>
          </a:p>
          <a:p>
            <a:pPr marL="457200" indent="-45720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Display: - Waveshare 10.1 Inch Capacitive HDMI LCD with case (1280 x800)</a:t>
            </a:r>
            <a:endParaRPr lang="en-IN" sz="22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Batteries: - Duracell Ultra Alkaline 9V Battery, 12 Pcs </a:t>
            </a:r>
          </a:p>
          <a:p>
            <a:pPr marL="457200" indent="-457200">
              <a:buFont typeface="Arial" panose="020B0604020202020204" pitchFamily="34" charset="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Raspberry Pi Metal </a:t>
            </a:r>
            <a:r>
              <a:rPr lang="en-IN" sz="2200" b="0" i="0" u="none" strike="noStrike" dirty="0" err="1">
                <a:solidFill>
                  <a:schemeClr val="bg1"/>
                </a:solidFill>
                <a:effectLst/>
                <a:latin typeface="Times New Roman" panose="02020603050405020304" pitchFamily="18" charset="0"/>
                <a:cs typeface="Times New Roman" panose="02020603050405020304" pitchFamily="18" charset="0"/>
              </a:rPr>
              <a:t>Aluminum</a:t>
            </a:r>
            <a:r>
              <a:rPr lang="en-IN" sz="2200" b="0" i="0" u="none" strike="noStrike" dirty="0">
                <a:solidFill>
                  <a:schemeClr val="bg1"/>
                </a:solidFill>
                <a:effectLst/>
                <a:latin typeface="Times New Roman" panose="02020603050405020304" pitchFamily="18" charset="0"/>
                <a:cs typeface="Times New Roman" panose="02020603050405020304" pitchFamily="18" charset="0"/>
              </a:rPr>
              <a:t> Heatsink with Double Fans </a:t>
            </a:r>
          </a:p>
          <a:p>
            <a:pPr marL="457200" indent="-457200">
              <a:buFont typeface="Arial" panose="020B0604020202020204" pitchFamily="34" charset="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24V/12V to 5V 5A Power Module DC-DC XY-3606 Power Converter</a:t>
            </a:r>
          </a:p>
          <a:p>
            <a:pPr marL="457200" indent="-457200">
              <a:buFont typeface="Arial" panose="020B0604020202020204" pitchFamily="34" charset="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Jumper Wires: - 120 Pieces Male To Male, Female To Female, Male To Female Dupont Cable</a:t>
            </a:r>
          </a:p>
        </p:txBody>
      </p:sp>
      <p:pic>
        <p:nvPicPr>
          <p:cNvPr id="7" name="Picture 6">
            <a:extLst>
              <a:ext uri="{FF2B5EF4-FFF2-40B4-BE49-F238E27FC236}">
                <a16:creationId xmlns:a16="http://schemas.microsoft.com/office/drawing/2014/main" id="{BBB771D5-63BE-74FA-954E-C1349D5E712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68907" y="714941"/>
            <a:ext cx="2900942" cy="1720718"/>
          </a:xfrm>
          <a:prstGeom prst="rect">
            <a:avLst/>
          </a:prstGeom>
        </p:spPr>
      </p:pic>
      <p:pic>
        <p:nvPicPr>
          <p:cNvPr id="10" name="Picture 9">
            <a:extLst>
              <a:ext uri="{FF2B5EF4-FFF2-40B4-BE49-F238E27FC236}">
                <a16:creationId xmlns:a16="http://schemas.microsoft.com/office/drawing/2014/main" id="{6595DEA3-7D22-3C14-8ED6-2F22FD46F3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40366" y="2225670"/>
            <a:ext cx="2409005" cy="1720718"/>
          </a:xfrm>
          <a:prstGeom prst="rect">
            <a:avLst/>
          </a:prstGeom>
          <a:effectLst>
            <a:outerShdw blurRad="50800" dist="50800" dir="5400000" algn="ctr" rotWithShape="0">
              <a:srgbClr val="000000"/>
            </a:outerShdw>
          </a:effectLst>
        </p:spPr>
      </p:pic>
      <p:pic>
        <p:nvPicPr>
          <p:cNvPr id="13" name="Picture 12">
            <a:extLst>
              <a:ext uri="{FF2B5EF4-FFF2-40B4-BE49-F238E27FC236}">
                <a16:creationId xmlns:a16="http://schemas.microsoft.com/office/drawing/2014/main" id="{C29B2300-AE10-4CB4-FB83-1413A815A0C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072682" y="5428567"/>
            <a:ext cx="1876689" cy="1300740"/>
          </a:xfrm>
          <a:prstGeom prst="rect">
            <a:avLst/>
          </a:prstGeom>
        </p:spPr>
      </p:pic>
      <p:pic>
        <p:nvPicPr>
          <p:cNvPr id="15" name="Picture 14">
            <a:extLst>
              <a:ext uri="{FF2B5EF4-FFF2-40B4-BE49-F238E27FC236}">
                <a16:creationId xmlns:a16="http://schemas.microsoft.com/office/drawing/2014/main" id="{68C180B9-F8DB-EBE2-7898-91F07BFE1923}"/>
              </a:ext>
            </a:extLst>
          </p:cNvPr>
          <p:cNvPicPr>
            <a:picLocks noChangeAspect="1"/>
          </p:cNvPicPr>
          <p:nvPr/>
        </p:nvPicPr>
        <p:blipFill>
          <a:blip r:embed="rId8"/>
          <a:stretch>
            <a:fillRect/>
          </a:stretch>
        </p:blipFill>
        <p:spPr>
          <a:xfrm>
            <a:off x="7620453" y="3756184"/>
            <a:ext cx="2797017" cy="1672383"/>
          </a:xfrm>
          <a:prstGeom prst="rect">
            <a:avLst/>
          </a:prstGeom>
        </p:spPr>
      </p:pic>
    </p:spTree>
    <p:extLst>
      <p:ext uri="{BB962C8B-B14F-4D97-AF65-F5344CB8AC3E}">
        <p14:creationId xmlns:p14="http://schemas.microsoft.com/office/powerpoint/2010/main" val="2575867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603F3-0C26-5CD0-BE8D-DE3D74880929}"/>
              </a:ext>
            </a:extLst>
          </p:cNvPr>
          <p:cNvSpPr>
            <a:spLocks noGrp="1"/>
          </p:cNvSpPr>
          <p:nvPr>
            <p:ph type="title"/>
          </p:nvPr>
        </p:nvSpPr>
        <p:spPr>
          <a:xfrm>
            <a:off x="1130001" y="210935"/>
            <a:ext cx="3372179" cy="654122"/>
          </a:xfrm>
        </p:spPr>
        <p:txBody>
          <a:bodyPr>
            <a:noAutofit/>
          </a:bodyPr>
          <a:lstStyle/>
          <a:p>
            <a:pPr algn="ctr"/>
            <a:r>
              <a:rPr lang="en-IN" sz="3200" b="1" i="0" u="none" strike="noStrike" dirty="0">
                <a:solidFill>
                  <a:schemeClr val="bg1"/>
                </a:solidFill>
                <a:effectLst/>
                <a:latin typeface="Times New Roman" panose="02020603050405020304" pitchFamily="18" charset="0"/>
                <a:cs typeface="Times New Roman" panose="02020603050405020304" pitchFamily="18" charset="0"/>
              </a:rPr>
              <a:t>AIM:</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446954-F8B0-C8B5-97E5-29388755448B}"/>
              </a:ext>
            </a:extLst>
          </p:cNvPr>
          <p:cNvSpPr>
            <a:spLocks noGrp="1"/>
          </p:cNvSpPr>
          <p:nvPr>
            <p:ph idx="1"/>
          </p:nvPr>
        </p:nvSpPr>
        <p:spPr>
          <a:xfrm>
            <a:off x="4869660" y="310209"/>
            <a:ext cx="7103266" cy="2504428"/>
          </a:xfrm>
        </p:spPr>
        <p:txBody>
          <a:bodyPr>
            <a:normAutofit/>
          </a:bodyPr>
          <a:lstStyle/>
          <a:p>
            <a:pPr marL="0" indent="0">
              <a:buNone/>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The goal of this project is to create a device using Raspberry Pi 4 that helps website administrators and developers find and fix security issues on their websites more easily. The aim is to make websites safer by identifying potential problems before they can be exploited by hackers.</a:t>
            </a:r>
            <a:endParaRPr lang="en-IN" sz="2300" b="0" i="0" u="none" strike="noStrike"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7ABE57A-B5A5-4CA3-143E-5CDE37BA1E3E}"/>
              </a:ext>
            </a:extLst>
          </p:cNvPr>
          <p:cNvSpPr txBox="1"/>
          <p:nvPr/>
        </p:nvSpPr>
        <p:spPr>
          <a:xfrm>
            <a:off x="504498" y="4043363"/>
            <a:ext cx="5939166" cy="2554545"/>
          </a:xfrm>
          <a:prstGeom prst="rect">
            <a:avLst/>
          </a:prstGeom>
          <a:noFill/>
        </p:spPr>
        <p:txBody>
          <a:bodyPr wrap="square" rtlCol="0">
            <a:spAutoFit/>
          </a:bodyPr>
          <a:lstStyle/>
          <a:p>
            <a:pPr marL="377190" indent="0">
              <a:buNone/>
              <a:tabLst>
                <a:tab pos="606425" algn="l"/>
              </a:tabLst>
            </a:pPr>
            <a:r>
              <a:rPr lang="en-GB" sz="2000" b="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Securing data and implementing robust cybersecurity measures are of paramount importance in today's digital age. Our project aims to identify those critical issues or flaws that could be used by ill-intentioned people to exploit them. This system doesn’t only find the flaws but also creates a detailed report of critical level and measures to be taken to fix them. </a:t>
            </a:r>
            <a:endParaRPr lang="en-IN" sz="20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765607F-27F5-F48F-71B0-6E4ADE7B987D}"/>
              </a:ext>
            </a:extLst>
          </p:cNvPr>
          <p:cNvSpPr txBox="1"/>
          <p:nvPr/>
        </p:nvSpPr>
        <p:spPr>
          <a:xfrm>
            <a:off x="520402" y="3275109"/>
            <a:ext cx="3981778" cy="1077218"/>
          </a:xfrm>
          <a:prstGeom prst="rect">
            <a:avLst/>
          </a:prstGeom>
          <a:noFill/>
        </p:spPr>
        <p:txBody>
          <a:bodyPr wrap="square" rtlCol="0">
            <a:spAutoFit/>
          </a:bodyPr>
          <a:lstStyle/>
          <a:p>
            <a:pPr algn="ctr"/>
            <a:r>
              <a:rPr lang="en-US" sz="32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Problem Statement:</a:t>
            </a:r>
            <a:endParaRPr lang="en-IN" sz="3200" b="1"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p>
            <a:pPr algn="ct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group of police officers standing next to a cellphone&#10;&#10;Description automatically generated">
            <a:extLst>
              <a:ext uri="{FF2B5EF4-FFF2-40B4-BE49-F238E27FC236}">
                <a16:creationId xmlns:a16="http://schemas.microsoft.com/office/drawing/2014/main" id="{5B0992B9-D5C9-282C-D3CA-B3978429D0B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90337" y="3618559"/>
            <a:ext cx="3582426" cy="2579346"/>
          </a:xfrm>
          <a:prstGeom prst="rect">
            <a:avLst/>
          </a:prstGeom>
        </p:spPr>
      </p:pic>
      <p:pic>
        <p:nvPicPr>
          <p:cNvPr id="12" name="Picture 11" descr="A pie chart with numbers and text&#10;&#10;Description automatically generated">
            <a:extLst>
              <a:ext uri="{FF2B5EF4-FFF2-40B4-BE49-F238E27FC236}">
                <a16:creationId xmlns:a16="http://schemas.microsoft.com/office/drawing/2014/main" id="{16B62FF3-8EE6-679A-3419-2F1D297BF8E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1474" y="1151564"/>
            <a:ext cx="3820706" cy="1892719"/>
          </a:xfrm>
          <a:prstGeom prst="rect">
            <a:avLst/>
          </a:prstGeom>
        </p:spPr>
      </p:pic>
    </p:spTree>
    <p:extLst>
      <p:ext uri="{BB962C8B-B14F-4D97-AF65-F5344CB8AC3E}">
        <p14:creationId xmlns:p14="http://schemas.microsoft.com/office/powerpoint/2010/main" val="425517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D496-CC60-0E66-4F7D-F8B39AFDBA72}"/>
              </a:ext>
            </a:extLst>
          </p:cNvPr>
          <p:cNvSpPr>
            <a:spLocks noGrp="1"/>
          </p:cNvSpPr>
          <p:nvPr>
            <p:ph type="title"/>
          </p:nvPr>
        </p:nvSpPr>
        <p:spPr>
          <a:xfrm>
            <a:off x="2870460" y="-411771"/>
            <a:ext cx="9905998" cy="1478570"/>
          </a:xfrm>
        </p:spPr>
        <p:txBody>
          <a:bodyPr/>
          <a:lstStyle/>
          <a:p>
            <a:r>
              <a:rPr lang="en-US" dirty="0">
                <a:solidFill>
                  <a:schemeClr val="bg1"/>
                </a:solidFill>
                <a:latin typeface="Times New Roman" panose="02020603050405020304" pitchFamily="18" charset="0"/>
                <a:cs typeface="Times New Roman" panose="02020603050405020304" pitchFamily="18" charset="0"/>
              </a:rPr>
              <a:t>Hardware requirements</a:t>
            </a:r>
          </a:p>
        </p:txBody>
      </p:sp>
      <p:sp>
        <p:nvSpPr>
          <p:cNvPr id="3" name="Content Placeholder 2">
            <a:extLst>
              <a:ext uri="{FF2B5EF4-FFF2-40B4-BE49-F238E27FC236}">
                <a16:creationId xmlns:a16="http://schemas.microsoft.com/office/drawing/2014/main" id="{F4D5C131-10BB-6801-ADCA-0A0C53CD2807}"/>
              </a:ext>
            </a:extLst>
          </p:cNvPr>
          <p:cNvSpPr>
            <a:spLocks noGrp="1"/>
          </p:cNvSpPr>
          <p:nvPr>
            <p:ph idx="1"/>
          </p:nvPr>
        </p:nvSpPr>
        <p:spPr>
          <a:xfrm>
            <a:off x="746234" y="725214"/>
            <a:ext cx="7315200" cy="5896303"/>
          </a:xfrm>
        </p:spPr>
        <p:txBody>
          <a:bodyPr>
            <a:normAutofit fontScale="92500" lnSpcReduction="10000"/>
          </a:bodyPr>
          <a:lstStyle/>
          <a:p>
            <a:pPr marL="457200" indent="-457200">
              <a:lnSpc>
                <a:spcPct val="150000"/>
              </a:lnSpc>
              <a:buFont typeface="Arial" panose="020B0604020202020204" pitchFamily="34" charset="0"/>
              <a:buAutoNum type="arabicPeriod"/>
            </a:pPr>
            <a:r>
              <a:rPr lang="en-IN" sz="2200" dirty="0" err="1">
                <a:solidFill>
                  <a:schemeClr val="bg1"/>
                </a:solidFill>
                <a:latin typeface="Times New Roman" panose="02020603050405020304" pitchFamily="18" charset="0"/>
                <a:cs typeface="Times New Roman" panose="02020603050405020304" pitchFamily="18" charset="0"/>
              </a:rPr>
              <a:t>GeeekPi</a:t>
            </a:r>
            <a:r>
              <a:rPr lang="en-IN" sz="2200" dirty="0">
                <a:solidFill>
                  <a:schemeClr val="bg1"/>
                </a:solidFill>
                <a:latin typeface="Times New Roman" panose="02020603050405020304" pitchFamily="18" charset="0"/>
                <a:cs typeface="Times New Roman" panose="02020603050405020304" pitchFamily="18" charset="0"/>
              </a:rPr>
              <a:t> </a:t>
            </a:r>
            <a:r>
              <a:rPr lang="en-IN" sz="2200" dirty="0" err="1">
                <a:solidFill>
                  <a:schemeClr val="bg1"/>
                </a:solidFill>
                <a:latin typeface="Times New Roman" panose="02020603050405020304" pitchFamily="18" charset="0"/>
                <a:cs typeface="Times New Roman" panose="02020603050405020304" pitchFamily="18" charset="0"/>
              </a:rPr>
              <a:t>Aluminum</a:t>
            </a:r>
            <a:r>
              <a:rPr lang="en-IN" sz="2200" dirty="0">
                <a:solidFill>
                  <a:schemeClr val="bg1"/>
                </a:solidFill>
                <a:latin typeface="Times New Roman" panose="02020603050405020304" pitchFamily="18" charset="0"/>
                <a:cs typeface="Times New Roman" panose="02020603050405020304" pitchFamily="18" charset="0"/>
              </a:rPr>
              <a:t> Case with Official Raspberry Pi 5 Active Cooler for Raspberry Pi 5</a:t>
            </a:r>
          </a:p>
          <a:p>
            <a:pPr marL="457200" indent="-457200">
              <a:lnSpc>
                <a:spcPct val="150000"/>
              </a:lnSpc>
              <a:buFont typeface="Arial" panose="020B0604020202020204" pitchFamily="34" charset="0"/>
              <a:buAutoNum type="arabicPeriod"/>
            </a:pPr>
            <a:r>
              <a:rPr lang="en-IN" sz="2200" dirty="0">
                <a:solidFill>
                  <a:schemeClr val="bg1"/>
                </a:solidFill>
                <a:latin typeface="Times New Roman" panose="02020603050405020304" pitchFamily="18" charset="0"/>
                <a:cs typeface="Times New Roman" panose="02020603050405020304" pitchFamily="18" charset="0"/>
              </a:rPr>
              <a:t>Anker USB C Hub, </a:t>
            </a:r>
            <a:r>
              <a:rPr lang="en-IN" sz="2200" dirty="0" err="1">
                <a:solidFill>
                  <a:schemeClr val="bg1"/>
                </a:solidFill>
                <a:latin typeface="Times New Roman" panose="02020603050405020304" pitchFamily="18" charset="0"/>
                <a:cs typeface="Times New Roman" panose="02020603050405020304" pitchFamily="18" charset="0"/>
              </a:rPr>
              <a:t>PowerExpand</a:t>
            </a:r>
            <a:r>
              <a:rPr lang="en-IN" sz="2200" dirty="0">
                <a:solidFill>
                  <a:schemeClr val="bg1"/>
                </a:solidFill>
                <a:latin typeface="Times New Roman" panose="02020603050405020304" pitchFamily="18" charset="0"/>
                <a:cs typeface="Times New Roman" panose="02020603050405020304" pitchFamily="18" charset="0"/>
              </a:rPr>
              <a:t>+ 5 in 1 PD Hub, 1 x 4K HDMI, 2 x Type C PD Ports, 2 x USB 3.0 Ports, 100W PD Pass-Through Charging</a:t>
            </a:r>
          </a:p>
          <a:p>
            <a:pPr marL="457200" indent="-457200">
              <a:lnSpc>
                <a:spcPct val="150000"/>
              </a:lnSpc>
              <a:buFont typeface="Arial" panose="020B0604020202020204" pitchFamily="34" charset="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Uninterrupted Power Supply (UPS): - </a:t>
            </a:r>
            <a:r>
              <a:rPr lang="en-IN" sz="2200" dirty="0" err="1">
                <a:solidFill>
                  <a:schemeClr val="bg1"/>
                </a:solidFill>
                <a:latin typeface="Times New Roman" panose="02020603050405020304" pitchFamily="18" charset="0"/>
                <a:cs typeface="Times New Roman" panose="02020603050405020304" pitchFamily="18" charset="0"/>
              </a:rPr>
              <a:t>Geekworm</a:t>
            </a:r>
            <a:r>
              <a:rPr lang="en-IN" sz="2200" dirty="0">
                <a:solidFill>
                  <a:schemeClr val="bg1"/>
                </a:solidFill>
                <a:latin typeface="Times New Roman" panose="02020603050405020304" pitchFamily="18" charset="0"/>
                <a:cs typeface="Times New Roman" panose="02020603050405020304" pitchFamily="18" charset="0"/>
              </a:rPr>
              <a:t> Raspberry Pi 4 UPS, X703 V1.2 18650 UPS Shield with Auto Power On Function for Raspberry Pi 5</a:t>
            </a:r>
          </a:p>
          <a:p>
            <a:pPr marL="457200" indent="-457200">
              <a:lnSpc>
                <a:spcPct val="150000"/>
              </a:lnSpc>
              <a:buFont typeface="Arial" panose="020B0604020202020204" pitchFamily="34" charset="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SanDisk Extreme 128GB </a:t>
            </a:r>
            <a:r>
              <a:rPr lang="en-IN" sz="2200" b="0" i="0" u="none" strike="noStrike" dirty="0" err="1">
                <a:solidFill>
                  <a:schemeClr val="bg1"/>
                </a:solidFill>
                <a:effectLst/>
                <a:latin typeface="Times New Roman" panose="02020603050405020304" pitchFamily="18" charset="0"/>
                <a:cs typeface="Times New Roman" panose="02020603050405020304" pitchFamily="18" charset="0"/>
              </a:rPr>
              <a:t>microSDXC</a:t>
            </a:r>
            <a:r>
              <a:rPr lang="en-IN" sz="2200" b="0" i="0" u="none" strike="noStrike" dirty="0">
                <a:solidFill>
                  <a:schemeClr val="bg1"/>
                </a:solidFill>
                <a:effectLst/>
                <a:latin typeface="Times New Roman" panose="02020603050405020304" pitchFamily="18" charset="0"/>
                <a:cs typeface="Times New Roman" panose="02020603050405020304" pitchFamily="18" charset="0"/>
              </a:rPr>
              <a:t> UHS-I, V30, 190MB/s Read,90MB/s Write, Memory Card  </a:t>
            </a:r>
          </a:p>
          <a:p>
            <a:pPr marL="457200" indent="-457200">
              <a:lnSpc>
                <a:spcPct val="150000"/>
              </a:lnSpc>
              <a:buFont typeface="Arial" panose="020B0604020202020204" pitchFamily="34" charset="0"/>
              <a:buAutoNum type="arabicPeriod"/>
            </a:pPr>
            <a:r>
              <a:rPr lang="en-IN" sz="2200" b="0" i="0" u="none" strike="noStrike" dirty="0">
                <a:solidFill>
                  <a:schemeClr val="bg1"/>
                </a:solidFill>
                <a:effectLst/>
                <a:latin typeface="Times New Roman" panose="02020603050405020304" pitchFamily="18" charset="0"/>
                <a:cs typeface="Times New Roman" panose="02020603050405020304" pitchFamily="18" charset="0"/>
              </a:rPr>
              <a:t>SP Electron </a:t>
            </a:r>
            <a:r>
              <a:rPr lang="en-IN" sz="2200" b="0" i="0" u="none" strike="noStrike" dirty="0" err="1">
                <a:solidFill>
                  <a:schemeClr val="bg1"/>
                </a:solidFill>
                <a:effectLst/>
                <a:latin typeface="Times New Roman" panose="02020603050405020304" pitchFamily="18" charset="0"/>
                <a:cs typeface="Times New Roman" panose="02020603050405020304" pitchFamily="18" charset="0"/>
              </a:rPr>
              <a:t>Vipow</a:t>
            </a:r>
            <a:r>
              <a:rPr lang="en-IN" sz="2200" b="0" i="0" u="none" strike="noStrike" dirty="0">
                <a:solidFill>
                  <a:schemeClr val="bg1"/>
                </a:solidFill>
                <a:effectLst/>
                <a:latin typeface="Times New Roman" panose="02020603050405020304" pitchFamily="18" charset="0"/>
                <a:cs typeface="Times New Roman" panose="02020603050405020304" pitchFamily="18" charset="0"/>
              </a:rPr>
              <a:t> 3000mah 3.7v Lithium-Ion 18650 Rechargeable Battery (Pack of 6)</a:t>
            </a:r>
          </a:p>
          <a:p>
            <a:pPr marL="457200" indent="-457200">
              <a:buFont typeface="Arial" panose="020B0604020202020204" pitchFamily="34" charset="0"/>
              <a:buAutoNum type="arabicPeriod"/>
            </a:pPr>
            <a:endParaRPr lang="en-IN" sz="2200"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2200" b="0" i="0" u="none" strike="noStrike" dirty="0">
              <a:solidFill>
                <a:schemeClr val="bg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6D7AA01-492E-BC38-6F86-6D08CF4B1469}"/>
              </a:ext>
            </a:extLst>
          </p:cNvPr>
          <p:cNvPicPr>
            <a:picLocks noChangeAspect="1"/>
          </p:cNvPicPr>
          <p:nvPr/>
        </p:nvPicPr>
        <p:blipFill>
          <a:blip r:embed="rId2"/>
          <a:stretch>
            <a:fillRect/>
          </a:stretch>
        </p:blipFill>
        <p:spPr>
          <a:xfrm>
            <a:off x="8756870" y="468960"/>
            <a:ext cx="3130330" cy="2250132"/>
          </a:xfrm>
          <a:prstGeom prst="rect">
            <a:avLst/>
          </a:prstGeom>
        </p:spPr>
      </p:pic>
      <p:pic>
        <p:nvPicPr>
          <p:cNvPr id="8" name="Picture 7">
            <a:extLst>
              <a:ext uri="{FF2B5EF4-FFF2-40B4-BE49-F238E27FC236}">
                <a16:creationId xmlns:a16="http://schemas.microsoft.com/office/drawing/2014/main" id="{5AF5C3F8-D87E-543E-3521-B01DE74719DE}"/>
              </a:ext>
            </a:extLst>
          </p:cNvPr>
          <p:cNvPicPr>
            <a:picLocks noChangeAspect="1"/>
          </p:cNvPicPr>
          <p:nvPr/>
        </p:nvPicPr>
        <p:blipFill>
          <a:blip r:embed="rId3"/>
          <a:stretch>
            <a:fillRect/>
          </a:stretch>
        </p:blipFill>
        <p:spPr>
          <a:xfrm>
            <a:off x="8061434" y="2758765"/>
            <a:ext cx="2280745" cy="1827489"/>
          </a:xfrm>
          <a:prstGeom prst="rect">
            <a:avLst/>
          </a:prstGeom>
        </p:spPr>
      </p:pic>
      <p:pic>
        <p:nvPicPr>
          <p:cNvPr id="14" name="Picture 13">
            <a:extLst>
              <a:ext uri="{FF2B5EF4-FFF2-40B4-BE49-F238E27FC236}">
                <a16:creationId xmlns:a16="http://schemas.microsoft.com/office/drawing/2014/main" id="{0D2287EA-D9D1-8445-AA7D-34C206BDCD55}"/>
              </a:ext>
            </a:extLst>
          </p:cNvPr>
          <p:cNvPicPr>
            <a:picLocks noChangeAspect="1"/>
          </p:cNvPicPr>
          <p:nvPr/>
        </p:nvPicPr>
        <p:blipFill>
          <a:blip r:embed="rId4"/>
          <a:stretch>
            <a:fillRect/>
          </a:stretch>
        </p:blipFill>
        <p:spPr>
          <a:xfrm>
            <a:off x="10200672" y="4625927"/>
            <a:ext cx="1819134" cy="1995590"/>
          </a:xfrm>
          <a:prstGeom prst="rect">
            <a:avLst/>
          </a:prstGeom>
        </p:spPr>
      </p:pic>
    </p:spTree>
    <p:extLst>
      <p:ext uri="{BB962C8B-B14F-4D97-AF65-F5344CB8AC3E}">
        <p14:creationId xmlns:p14="http://schemas.microsoft.com/office/powerpoint/2010/main" val="957508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F19FB-ABE7-0E8A-971B-96C3D83498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BEA80C-88AF-01C6-84E1-108C3CD6708D}"/>
              </a:ext>
            </a:extLst>
          </p:cNvPr>
          <p:cNvSpPr>
            <a:spLocks noGrp="1"/>
          </p:cNvSpPr>
          <p:nvPr>
            <p:ph type="title"/>
          </p:nvPr>
        </p:nvSpPr>
        <p:spPr>
          <a:xfrm>
            <a:off x="3385596" y="0"/>
            <a:ext cx="9905998" cy="1478570"/>
          </a:xfrm>
        </p:spPr>
        <p:txBody>
          <a:bodyPr>
            <a:normAutofit/>
          </a:bodyPr>
          <a:lstStyle/>
          <a:p>
            <a:r>
              <a:rPr lang="en-US" sz="3200" b="1" dirty="0">
                <a:solidFill>
                  <a:schemeClr val="bg1"/>
                </a:solidFill>
                <a:latin typeface="Times New Roman" panose="02020603050405020304" pitchFamily="18" charset="0"/>
                <a:cs typeface="Times New Roman" panose="02020603050405020304" pitchFamily="18" charset="0"/>
              </a:rPr>
              <a:t>Conclusion :</a:t>
            </a:r>
            <a:br>
              <a:rPr lang="en-GB" sz="3200" b="1" dirty="0">
                <a:solidFill>
                  <a:schemeClr val="bg1"/>
                </a:solidFill>
                <a:latin typeface="Times New Roman" panose="02020603050405020304" pitchFamily="18" charset="0"/>
                <a:cs typeface="Times New Roman" panose="02020603050405020304" pitchFamily="18" charset="0"/>
              </a:rPr>
            </a:b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65A99E-DDCC-EBA2-69FB-549499F2A217}"/>
              </a:ext>
            </a:extLst>
          </p:cNvPr>
          <p:cNvSpPr>
            <a:spLocks noGrp="1"/>
          </p:cNvSpPr>
          <p:nvPr>
            <p:ph idx="1"/>
          </p:nvPr>
        </p:nvSpPr>
        <p:spPr>
          <a:xfrm>
            <a:off x="107842" y="739285"/>
            <a:ext cx="5988158" cy="4989451"/>
          </a:xfrm>
        </p:spPr>
        <p:txBody>
          <a:bodyPr>
            <a:noAutofit/>
          </a:bodyPr>
          <a:lstStyle/>
          <a:p>
            <a:pPr marL="749300" indent="-342900" algn="just">
              <a:spcBef>
                <a:spcPts val="0"/>
              </a:spcBef>
              <a:buAutoNum type="arabicPeriod"/>
            </a:pPr>
            <a:r>
              <a:rPr lang="en-IN" sz="1800" dirty="0">
                <a:solidFill>
                  <a:srgbClr val="000000"/>
                </a:solidFill>
                <a:latin typeface="Times New Roman" panose="02020603050405020304" pitchFamily="18" charset="0"/>
                <a:cs typeface="Times New Roman" panose="02020603050405020304" pitchFamily="18" charset="0"/>
              </a:rPr>
              <a:t>Considering our project's specific requirements, the ideal choice emerges based on the balance of speed, coverage, and resource efficiency. </a:t>
            </a:r>
          </a:p>
          <a:p>
            <a:pPr marL="749300" indent="-342900" algn="just">
              <a:spcBef>
                <a:spcPts val="0"/>
              </a:spcBef>
              <a:buAutoNum type="arabicPeriod"/>
            </a:pPr>
            <a:endParaRPr lang="en-IN" sz="1800" dirty="0">
              <a:solidFill>
                <a:srgbClr val="000000"/>
              </a:solidFill>
              <a:latin typeface="Times New Roman" panose="02020603050405020304" pitchFamily="18" charset="0"/>
              <a:cs typeface="Times New Roman" panose="02020603050405020304" pitchFamily="18" charset="0"/>
            </a:endParaRPr>
          </a:p>
          <a:p>
            <a:pPr marL="749300" indent="-342900" algn="just">
              <a:spcBef>
                <a:spcPts val="0"/>
              </a:spcBef>
              <a:buAutoNum type="arabicPeriod"/>
            </a:pPr>
            <a:r>
              <a:rPr lang="en-IN" sz="1800" dirty="0">
                <a:solidFill>
                  <a:srgbClr val="000000"/>
                </a:solidFill>
                <a:latin typeface="Times New Roman" panose="02020603050405020304" pitchFamily="18" charset="0"/>
                <a:cs typeface="Times New Roman" panose="02020603050405020304" pitchFamily="18" charset="0"/>
              </a:rPr>
              <a:t>While Nmap and </a:t>
            </a:r>
            <a:r>
              <a:rPr lang="en-IN" sz="1800" dirty="0" err="1">
                <a:solidFill>
                  <a:srgbClr val="000000"/>
                </a:solidFill>
                <a:latin typeface="Times New Roman" panose="02020603050405020304" pitchFamily="18" charset="0"/>
                <a:cs typeface="Times New Roman" panose="02020603050405020304" pitchFamily="18" charset="0"/>
              </a:rPr>
              <a:t>SSLyze</a:t>
            </a:r>
            <a:r>
              <a:rPr lang="en-IN" sz="1800" dirty="0">
                <a:solidFill>
                  <a:srgbClr val="000000"/>
                </a:solidFill>
                <a:latin typeface="Times New Roman" panose="02020603050405020304" pitchFamily="18" charset="0"/>
                <a:cs typeface="Times New Roman" panose="02020603050405020304" pitchFamily="18" charset="0"/>
              </a:rPr>
              <a:t> excel in rapid assessments, Uniscan stands out for its comprehensive web vulnerability scanning. Depending on the project's emphasis—whether speed or depth—a tailored selection can be made.</a:t>
            </a:r>
          </a:p>
          <a:p>
            <a:pPr marL="749300" indent="-342900" algn="just">
              <a:spcBef>
                <a:spcPts val="0"/>
              </a:spcBef>
              <a:buAutoNum type="arabicPeriod"/>
            </a:pPr>
            <a:endParaRPr lang="en-IN" sz="1800" dirty="0">
              <a:solidFill>
                <a:srgbClr val="000000"/>
              </a:solidFill>
              <a:latin typeface="Times New Roman" panose="02020603050405020304" pitchFamily="18" charset="0"/>
              <a:cs typeface="Times New Roman" panose="02020603050405020304" pitchFamily="18" charset="0"/>
            </a:endParaRPr>
          </a:p>
          <a:p>
            <a:pPr marL="749300" indent="-342900" algn="just">
              <a:spcBef>
                <a:spcPts val="0"/>
              </a:spcBef>
              <a:buAutoNum type="arabicPeriod"/>
            </a:pPr>
            <a:r>
              <a:rPr lang="en-IN" sz="1800" dirty="0">
                <a:solidFill>
                  <a:srgbClr val="000000"/>
                </a:solidFill>
                <a:latin typeface="Times New Roman" panose="02020603050405020304" pitchFamily="18" charset="0"/>
                <a:cs typeface="Times New Roman" panose="02020603050405020304" pitchFamily="18" charset="0"/>
              </a:rPr>
              <a:t>The decision ultimately hinges on project priorities and resource constraints. It's recommended to conduct further testing in the project environment to validate the tools' performance under specific conditions.</a:t>
            </a:r>
          </a:p>
          <a:p>
            <a:pPr marL="406400" indent="0" algn="just">
              <a:spcBef>
                <a:spcPts val="0"/>
              </a:spcBef>
              <a:buNone/>
            </a:pPr>
            <a:endParaRPr lang="en-IN" sz="1800" dirty="0">
              <a:solidFill>
                <a:srgbClr val="000000"/>
              </a:solidFill>
              <a:latin typeface="Times New Roman" panose="02020603050405020304" pitchFamily="18" charset="0"/>
              <a:cs typeface="Times New Roman" panose="02020603050405020304" pitchFamily="18" charset="0"/>
            </a:endParaRPr>
          </a:p>
          <a:p>
            <a:pPr marL="406400" indent="0" algn="just">
              <a:spcBef>
                <a:spcPts val="0"/>
              </a:spcBef>
              <a:buNone/>
            </a:pPr>
            <a:r>
              <a:rPr lang="en-IN" sz="1800" b="0" i="0" u="none" strike="noStrike" dirty="0">
                <a:solidFill>
                  <a:srgbClr val="000000"/>
                </a:solidFill>
                <a:effectLst/>
                <a:latin typeface="Times New Roman" panose="02020603050405020304" pitchFamily="18" charset="0"/>
                <a:cs typeface="Times New Roman" panose="02020603050405020304" pitchFamily="18" charset="0"/>
              </a:rPr>
              <a:t>The comprehensive timeline, ethical considerations, and detailed planning showcase the commitment to a successful and impactful outcome. </a:t>
            </a:r>
          </a:p>
        </p:txBody>
      </p:sp>
      <p:pic>
        <p:nvPicPr>
          <p:cNvPr id="8" name="Picture 7" descr="Diagram of cloud computing&#10;&#10;Description automatically generated">
            <a:extLst>
              <a:ext uri="{FF2B5EF4-FFF2-40B4-BE49-F238E27FC236}">
                <a16:creationId xmlns:a16="http://schemas.microsoft.com/office/drawing/2014/main" id="{E4624466-6CC8-FF72-CFB4-2316AD7AF2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56177" y="336101"/>
            <a:ext cx="5135823" cy="2897909"/>
          </a:xfrm>
          <a:prstGeom prst="rect">
            <a:avLst/>
          </a:prstGeom>
        </p:spPr>
      </p:pic>
      <p:pic>
        <p:nvPicPr>
          <p:cNvPr id="10" name="Content Placeholder 4" descr="A diagram of a computer network&#10;&#10;Description automatically generated">
            <a:extLst>
              <a:ext uri="{FF2B5EF4-FFF2-40B4-BE49-F238E27FC236}">
                <a16:creationId xmlns:a16="http://schemas.microsoft.com/office/drawing/2014/main" id="{14FBBDC7-2BD0-6CDD-6E46-5EC7251074F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12324" y="3429000"/>
            <a:ext cx="3920634" cy="2706358"/>
          </a:xfrm>
          <a:prstGeom prst="rect">
            <a:avLst/>
          </a:prstGeom>
        </p:spPr>
      </p:pic>
    </p:spTree>
    <p:extLst>
      <p:ext uri="{BB962C8B-B14F-4D97-AF65-F5344CB8AC3E}">
        <p14:creationId xmlns:p14="http://schemas.microsoft.com/office/powerpoint/2010/main" val="2708205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9070-ABE7-C711-68CE-8916F356A21A}"/>
              </a:ext>
            </a:extLst>
          </p:cNvPr>
          <p:cNvSpPr>
            <a:spLocks noGrp="1"/>
          </p:cNvSpPr>
          <p:nvPr>
            <p:ph type="title"/>
          </p:nvPr>
        </p:nvSpPr>
        <p:spPr>
          <a:xfrm>
            <a:off x="2857502" y="-143482"/>
            <a:ext cx="5245098" cy="918182"/>
          </a:xfrm>
        </p:spPr>
        <p:txBody>
          <a:bodyPr/>
          <a:lstStyle/>
          <a:p>
            <a:r>
              <a:rPr lang="en-US" dirty="0">
                <a:solidFill>
                  <a:schemeClr val="bg1"/>
                </a:solidFill>
                <a:latin typeface="Times New Roman" panose="02020603050405020304" pitchFamily="18" charset="0"/>
                <a:cs typeface="Times New Roman" panose="02020603050405020304" pitchFamily="18" charset="0"/>
              </a:rPr>
              <a:t>Project schedule </a:t>
            </a:r>
          </a:p>
        </p:txBody>
      </p:sp>
      <p:pic>
        <p:nvPicPr>
          <p:cNvPr id="5" name="Picture 4" descr="A graph with colorful blocks&#10;&#10;Description automatically generated with medium confidence">
            <a:extLst>
              <a:ext uri="{FF2B5EF4-FFF2-40B4-BE49-F238E27FC236}">
                <a16:creationId xmlns:a16="http://schemas.microsoft.com/office/drawing/2014/main" id="{93BC4588-D15A-1E40-0874-28E0E7B477D8}"/>
              </a:ext>
            </a:extLst>
          </p:cNvPr>
          <p:cNvPicPr>
            <a:picLocks noChangeAspect="1"/>
          </p:cNvPicPr>
          <p:nvPr/>
        </p:nvPicPr>
        <p:blipFill>
          <a:blip r:embed="rId2"/>
          <a:stretch>
            <a:fillRect/>
          </a:stretch>
        </p:blipFill>
        <p:spPr>
          <a:xfrm>
            <a:off x="0" y="558800"/>
            <a:ext cx="12192000" cy="6299200"/>
          </a:xfrm>
          <a:prstGeom prst="rect">
            <a:avLst/>
          </a:prstGeom>
        </p:spPr>
      </p:pic>
    </p:spTree>
    <p:extLst>
      <p:ext uri="{BB962C8B-B14F-4D97-AF65-F5344CB8AC3E}">
        <p14:creationId xmlns:p14="http://schemas.microsoft.com/office/powerpoint/2010/main" val="332780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4D087-D504-9726-FDFE-98CD32C296B9}"/>
              </a:ext>
            </a:extLst>
          </p:cNvPr>
          <p:cNvSpPr>
            <a:spLocks noGrp="1"/>
          </p:cNvSpPr>
          <p:nvPr>
            <p:ph type="title"/>
          </p:nvPr>
        </p:nvSpPr>
        <p:spPr>
          <a:xfrm>
            <a:off x="2673751" y="23149"/>
            <a:ext cx="6354502" cy="925975"/>
          </a:xfrm>
        </p:spPr>
        <p:txBody>
          <a:bodyPr>
            <a:normAutofit fontScale="90000"/>
          </a:bodyPr>
          <a:lstStyle/>
          <a:p>
            <a:pPr algn="ctr"/>
            <a:r>
              <a:rPr lang="en-US" sz="3200" b="1" dirty="0">
                <a:solidFill>
                  <a:schemeClr val="bg1"/>
                </a:solidFill>
                <a:effectLst/>
                <a:latin typeface="Times New Roman" panose="02020603050405020304" pitchFamily="18" charset="0"/>
                <a:ea typeface="Arial" panose="020B0604020202020204" pitchFamily="34" charset="0"/>
              </a:rPr>
              <a:t>References </a:t>
            </a:r>
            <a:r>
              <a:rPr lang="en-US" b="1" dirty="0">
                <a:solidFill>
                  <a:schemeClr val="bg1"/>
                </a:solidFill>
                <a:latin typeface="Times New Roman" panose="02020603050405020304" pitchFamily="18" charset="0"/>
                <a:ea typeface="Arial" panose="020B0604020202020204" pitchFamily="34" charset="0"/>
              </a:rPr>
              <a:t>:</a:t>
            </a:r>
            <a:br>
              <a:rPr lang="en-IN" sz="3600" b="1" dirty="0">
                <a:effectLst/>
                <a:latin typeface="Arial" panose="020B0604020202020204" pitchFamily="34" charset="0"/>
                <a:ea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05E2FBE-42C3-6FB8-55D0-1A7F09EE49C1}"/>
              </a:ext>
            </a:extLst>
          </p:cNvPr>
          <p:cNvSpPr>
            <a:spLocks noGrp="1"/>
          </p:cNvSpPr>
          <p:nvPr>
            <p:ph idx="1"/>
          </p:nvPr>
        </p:nvSpPr>
        <p:spPr>
          <a:xfrm>
            <a:off x="717630" y="659757"/>
            <a:ext cx="10891778" cy="5868365"/>
          </a:xfrm>
        </p:spPr>
        <p:txBody>
          <a:bodyPr>
            <a:normAutofit fontScale="85000" lnSpcReduction="10000"/>
          </a:bodyPr>
          <a:lstStyle/>
          <a:p>
            <a:pPr marL="342900" lvl="0" indent="-342900" algn="just">
              <a:spcBef>
                <a:spcPts val="330"/>
              </a:spcBef>
              <a:spcAft>
                <a:spcPts val="0"/>
              </a:spcAft>
              <a:buFont typeface="+mj-lt"/>
              <a:buAutoNum type="arabicPeriod"/>
              <a:tabLst>
                <a:tab pos="612140" algn="l"/>
              </a:tabLst>
            </a:pPr>
            <a:r>
              <a:rPr lang="en-GB" sz="1800" b="0" dirty="0" err="1">
                <a:solidFill>
                  <a:schemeClr val="bg1"/>
                </a:solidFill>
                <a:effectLst/>
                <a:latin typeface="Times New Roman" panose="02020603050405020304" pitchFamily="18" charset="0"/>
                <a:ea typeface="Calibri" panose="020F0502020204030204" pitchFamily="34" charset="0"/>
              </a:rPr>
              <a:t>Abdulqader</a:t>
            </a:r>
            <a:r>
              <a:rPr lang="en-GB" sz="1800" b="0" dirty="0">
                <a:solidFill>
                  <a:schemeClr val="bg1"/>
                </a:solidFill>
                <a:effectLst/>
                <a:latin typeface="Times New Roman" panose="02020603050405020304" pitchFamily="18" charset="0"/>
                <a:ea typeface="Calibri" panose="020F0502020204030204" pitchFamily="34" charset="0"/>
              </a:rPr>
              <a:t>, F. B., </a:t>
            </a:r>
            <a:r>
              <a:rPr lang="en-GB" sz="1800" b="0" dirty="0" err="1">
                <a:solidFill>
                  <a:schemeClr val="bg1"/>
                </a:solidFill>
                <a:effectLst/>
                <a:latin typeface="Times New Roman" panose="02020603050405020304" pitchFamily="18" charset="0"/>
                <a:ea typeface="Calibri" panose="020F0502020204030204" pitchFamily="34" charset="0"/>
              </a:rPr>
              <a:t>Thiyab</a:t>
            </a:r>
            <a:r>
              <a:rPr lang="en-GB" sz="1800" b="0" dirty="0">
                <a:solidFill>
                  <a:schemeClr val="bg1"/>
                </a:solidFill>
                <a:effectLst/>
                <a:latin typeface="Times New Roman" panose="02020603050405020304" pitchFamily="18" charset="0"/>
                <a:ea typeface="Calibri" panose="020F0502020204030204" pitchFamily="34" charset="0"/>
              </a:rPr>
              <a:t>, R. M., &amp; Ali, A. M. (2017). The impact of SQL injection attacks on the security of databases. In Proceedings of the 6th International Conference on Computing and Informatics (pp. 323-331).</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Kirti </a:t>
            </a:r>
            <a:r>
              <a:rPr lang="en-GB" sz="1800" b="0" dirty="0" err="1">
                <a:solidFill>
                  <a:schemeClr val="bg1"/>
                </a:solidFill>
                <a:effectLst/>
                <a:latin typeface="Times New Roman" panose="02020603050405020304" pitchFamily="18" charset="0"/>
                <a:ea typeface="Calibri" panose="020F0502020204030204" pitchFamily="34" charset="0"/>
              </a:rPr>
              <a:t>Randhe</a:t>
            </a:r>
            <a:r>
              <a:rPr lang="en-GB" sz="1800" b="0" dirty="0">
                <a:solidFill>
                  <a:schemeClr val="bg1"/>
                </a:solidFill>
                <a:effectLst/>
                <a:latin typeface="Times New Roman" panose="02020603050405020304" pitchFamily="18" charset="0"/>
                <a:ea typeface="Calibri" panose="020F0502020204030204" pitchFamily="34" charset="0"/>
              </a:rPr>
              <a:t>, "Security Engine for prevention of SQL Injection and CSS Attacks using Data Sanitization Technique", IJIRCCE, 2015.</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J. Fonseca. </a:t>
            </a:r>
            <a:r>
              <a:rPr lang="en-GB" sz="1800" b="0" dirty="0" err="1">
                <a:solidFill>
                  <a:schemeClr val="bg1"/>
                </a:solidFill>
                <a:effectLst/>
                <a:latin typeface="Times New Roman" panose="02020603050405020304" pitchFamily="18" charset="0"/>
                <a:ea typeface="Calibri" panose="020F0502020204030204" pitchFamily="34" charset="0"/>
              </a:rPr>
              <a:t>Seixas</a:t>
            </a:r>
            <a:r>
              <a:rPr lang="en-GB" sz="1800" b="0" dirty="0">
                <a:solidFill>
                  <a:schemeClr val="bg1"/>
                </a:solidFill>
                <a:effectLst/>
                <a:latin typeface="Times New Roman" panose="02020603050405020304" pitchFamily="18" charset="0"/>
                <a:ea typeface="Calibri" panose="020F0502020204030204" pitchFamily="34" charset="0"/>
              </a:rPr>
              <a:t>, M. Vieira, and H. Madeira, "Analysis of Field Data on Web Security Vulnerabilities", IEEE Transaction on dependable and secure computing, vol. 11, no. 2, March/April  2014.</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Jose Fonseca, Marco Vieira, and Henrique Madeira, "Evaluation of Web Security Mechanisms Using Vulnerability and Attack Injection", IEEE transaction on Dependable and secure </a:t>
            </a:r>
            <a:r>
              <a:rPr lang="en-GB" sz="1800" b="0" dirty="0" err="1">
                <a:solidFill>
                  <a:schemeClr val="bg1"/>
                </a:solidFill>
                <a:effectLst/>
                <a:latin typeface="Times New Roman" panose="02020603050405020304" pitchFamily="18" charset="0"/>
                <a:ea typeface="Calibri" panose="020F0502020204030204" pitchFamily="34" charset="0"/>
              </a:rPr>
              <a:t>compu</a:t>
            </a:r>
            <a:r>
              <a:rPr lang="en-GB" sz="1800" b="0" dirty="0">
                <a:solidFill>
                  <a:schemeClr val="bg1"/>
                </a:solidFill>
                <a:effectLst/>
                <a:latin typeface="Times New Roman" panose="02020603050405020304" pitchFamily="18" charset="0"/>
                <a:ea typeface="Calibri" panose="020F0502020204030204" pitchFamily="34" charset="0"/>
              </a:rPr>
              <a:t>-ting, Vol. 11, No. 5, 2014</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err="1">
                <a:solidFill>
                  <a:schemeClr val="bg1"/>
                </a:solidFill>
                <a:effectLst/>
                <a:latin typeface="Times New Roman" panose="02020603050405020304" pitchFamily="18" charset="0"/>
                <a:ea typeface="Calibri" panose="020F0502020204030204" pitchFamily="34" charset="0"/>
              </a:rPr>
              <a:t>Zoron</a:t>
            </a:r>
            <a:r>
              <a:rPr lang="en-GB" sz="1800" b="0" dirty="0">
                <a:solidFill>
                  <a:schemeClr val="bg1"/>
                </a:solidFill>
                <a:effectLst/>
                <a:latin typeface="Times New Roman" panose="02020603050405020304" pitchFamily="18" charset="0"/>
                <a:ea typeface="Calibri" panose="020F0502020204030204" pitchFamily="34" charset="0"/>
              </a:rPr>
              <a:t> Djuric, "Black Box Testing tool for Detecting SQL Injection Vulnerabilities", IEEE, 2013.</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Abdul Razzaq, Khalid Latif, </a:t>
            </a:r>
            <a:r>
              <a:rPr lang="en-GB" sz="1800" b="0" dirty="0" err="1">
                <a:solidFill>
                  <a:schemeClr val="bg1"/>
                </a:solidFill>
                <a:effectLst/>
                <a:latin typeface="Times New Roman" panose="02020603050405020304" pitchFamily="18" charset="0"/>
                <a:ea typeface="Calibri" panose="020F0502020204030204" pitchFamily="34" charset="0"/>
              </a:rPr>
              <a:t>H.Farooq</a:t>
            </a:r>
            <a:r>
              <a:rPr lang="en-GB" sz="1800" b="0" dirty="0">
                <a:solidFill>
                  <a:schemeClr val="bg1"/>
                </a:solidFill>
                <a:effectLst/>
                <a:latin typeface="Times New Roman" panose="02020603050405020304" pitchFamily="18" charset="0"/>
                <a:ea typeface="Calibri" panose="020F0502020204030204" pitchFamily="34" charset="0"/>
              </a:rPr>
              <a:t> </a:t>
            </a:r>
            <a:r>
              <a:rPr lang="en-GB" sz="1800" b="0" dirty="0" err="1">
                <a:solidFill>
                  <a:schemeClr val="bg1"/>
                </a:solidFill>
                <a:effectLst/>
                <a:latin typeface="Times New Roman" panose="02020603050405020304" pitchFamily="18" charset="0"/>
                <a:ea typeface="Calibri" panose="020F0502020204030204" pitchFamily="34" charset="0"/>
              </a:rPr>
              <a:t>ahmad</a:t>
            </a:r>
            <a:r>
              <a:rPr lang="en-GB" sz="1800" b="0" dirty="0">
                <a:solidFill>
                  <a:schemeClr val="bg1"/>
                </a:solidFill>
                <a:effectLst/>
                <a:latin typeface="Times New Roman" panose="02020603050405020304" pitchFamily="18" charset="0"/>
                <a:ea typeface="Calibri" panose="020F0502020204030204" pitchFamily="34" charset="0"/>
              </a:rPr>
              <a:t>, Ali </a:t>
            </a:r>
            <a:r>
              <a:rPr lang="en-GB" sz="1800" b="0" dirty="0" err="1">
                <a:solidFill>
                  <a:schemeClr val="bg1"/>
                </a:solidFill>
                <a:effectLst/>
                <a:latin typeface="Times New Roman" panose="02020603050405020304" pitchFamily="18" charset="0"/>
                <a:ea typeface="Calibri" panose="020F0502020204030204" pitchFamily="34" charset="0"/>
              </a:rPr>
              <a:t>Hur</a:t>
            </a:r>
            <a:r>
              <a:rPr lang="en-GB" sz="1800" b="0" dirty="0">
                <a:solidFill>
                  <a:schemeClr val="bg1"/>
                </a:solidFill>
                <a:effectLst/>
                <a:latin typeface="Times New Roman" panose="02020603050405020304" pitchFamily="18" charset="0"/>
                <a:ea typeface="Calibri" panose="020F0502020204030204" pitchFamily="34" charset="0"/>
              </a:rPr>
              <a:t>, Zahid </a:t>
            </a:r>
            <a:r>
              <a:rPr lang="en-GB" sz="1800" b="0" dirty="0" err="1">
                <a:solidFill>
                  <a:schemeClr val="bg1"/>
                </a:solidFill>
                <a:effectLst/>
                <a:latin typeface="Times New Roman" panose="02020603050405020304" pitchFamily="18" charset="0"/>
                <a:ea typeface="Calibri" panose="020F0502020204030204" pitchFamily="34" charset="0"/>
              </a:rPr>
              <a:t>anwar</a:t>
            </a:r>
            <a:r>
              <a:rPr lang="en-GB" sz="1800" b="0" dirty="0">
                <a:solidFill>
                  <a:schemeClr val="bg1"/>
                </a:solidFill>
                <a:effectLst/>
                <a:latin typeface="Times New Roman" panose="02020603050405020304" pitchFamily="18" charset="0"/>
                <a:ea typeface="Calibri" panose="020F0502020204030204" pitchFamily="34" charset="0"/>
              </a:rPr>
              <a:t> and Peter Charles </a:t>
            </a:r>
            <a:r>
              <a:rPr lang="en-GB" sz="1800" b="0" dirty="0" err="1">
                <a:solidFill>
                  <a:schemeClr val="bg1"/>
                </a:solidFill>
                <a:effectLst/>
                <a:latin typeface="Times New Roman" panose="02020603050405020304" pitchFamily="18" charset="0"/>
                <a:ea typeface="Calibri" panose="020F0502020204030204" pitchFamily="34" charset="0"/>
              </a:rPr>
              <a:t>Bloodsworth</a:t>
            </a:r>
            <a:r>
              <a:rPr lang="en-GB" sz="1800" b="0" dirty="0">
                <a:solidFill>
                  <a:schemeClr val="bg1"/>
                </a:solidFill>
                <a:effectLst/>
                <a:latin typeface="Times New Roman" panose="02020603050405020304" pitchFamily="18" charset="0"/>
                <a:ea typeface="Calibri" panose="020F0502020204030204" pitchFamily="34" charset="0"/>
              </a:rPr>
              <a:t>, "Semantic security against web application attacks", ACM, 2013.</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err="1">
                <a:solidFill>
                  <a:schemeClr val="bg1"/>
                </a:solidFill>
                <a:effectLst/>
                <a:latin typeface="Times New Roman" panose="02020603050405020304" pitchFamily="18" charset="0"/>
                <a:ea typeface="Calibri" panose="020F0502020204030204" pitchFamily="34" charset="0"/>
              </a:rPr>
              <a:t>Nilima</a:t>
            </a:r>
            <a:r>
              <a:rPr lang="en-GB" sz="1800" b="0" dirty="0">
                <a:solidFill>
                  <a:schemeClr val="bg1"/>
                </a:solidFill>
                <a:effectLst/>
                <a:latin typeface="Times New Roman" panose="02020603050405020304" pitchFamily="18" charset="0"/>
                <a:ea typeface="Calibri" panose="020F0502020204030204" pitchFamily="34" charset="0"/>
              </a:rPr>
              <a:t> R. Patil and Nitin N. Patil, April, 2012. "A comparative study of network vulnerability analysis using attack graph", in Proceedings of National Conference on Emerging Trends in Computer Technology (NCETCT-2012).</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Peng Li and </a:t>
            </a:r>
            <a:r>
              <a:rPr lang="en-GB" sz="1800" b="0" dirty="0" err="1">
                <a:solidFill>
                  <a:schemeClr val="bg1"/>
                </a:solidFill>
                <a:effectLst/>
                <a:latin typeface="Times New Roman" panose="02020603050405020304" pitchFamily="18" charset="0"/>
                <a:ea typeface="Calibri" panose="020F0502020204030204" pitchFamily="34" charset="0"/>
              </a:rPr>
              <a:t>Baojiang</a:t>
            </a:r>
            <a:r>
              <a:rPr lang="en-GB" sz="1800" b="0" dirty="0">
                <a:solidFill>
                  <a:schemeClr val="bg1"/>
                </a:solidFill>
                <a:effectLst/>
                <a:latin typeface="Times New Roman" panose="02020603050405020304" pitchFamily="18" charset="0"/>
                <a:ea typeface="Calibri" panose="020F0502020204030204" pitchFamily="34" charset="0"/>
              </a:rPr>
              <a:t> Cui, December, 2010, "A Comparative Study on Software Vulnerability Static Analysis Techniques and Tools", in Proceedings of the IEEE International Conference on Information Theory and Information Security (ICITIS), pp.521-524.</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Nilsson J., 2006, "Vulnerability Scanners", Master of Science Thesis at Department of Computer and System Sciences, Royal Institute of Technology, </a:t>
            </a:r>
            <a:r>
              <a:rPr lang="en-GB" sz="1800" b="0" dirty="0" err="1">
                <a:solidFill>
                  <a:schemeClr val="bg1"/>
                </a:solidFill>
                <a:effectLst/>
                <a:latin typeface="Times New Roman" panose="02020603050405020304" pitchFamily="18" charset="0"/>
                <a:ea typeface="Calibri" panose="020F0502020204030204" pitchFamily="34" charset="0"/>
              </a:rPr>
              <a:t>Kista</a:t>
            </a:r>
            <a:r>
              <a:rPr lang="en-GB" sz="1800" b="0" dirty="0">
                <a:solidFill>
                  <a:schemeClr val="bg1"/>
                </a:solidFill>
                <a:effectLst/>
                <a:latin typeface="Times New Roman" panose="02020603050405020304" pitchFamily="18" charset="0"/>
                <a:ea typeface="Calibri" panose="020F0502020204030204" pitchFamily="34" charset="0"/>
              </a:rPr>
              <a:t>, Sweden</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H.S. Venter, J.H.P. Eloff, (2004), Vulnerability forecasting -a conceptual model, University of Pretoria, SA, Department of Computer Science.</a:t>
            </a:r>
            <a:endParaRPr lang="en-IN" sz="1800" b="1" dirty="0">
              <a:solidFill>
                <a:schemeClr val="bg1"/>
              </a:solidFill>
              <a:effectLst/>
              <a:latin typeface="Arial" panose="020B0604020202020204" pitchFamily="34" charset="0"/>
              <a:ea typeface="Arial" panose="020B0604020202020204" pitchFamily="34" charset="0"/>
            </a:endParaRPr>
          </a:p>
          <a:p>
            <a:pPr marL="342900" lvl="0" indent="-342900" algn="just">
              <a:spcBef>
                <a:spcPts val="330"/>
              </a:spcBef>
              <a:spcAft>
                <a:spcPts val="0"/>
              </a:spcAft>
              <a:buFont typeface="+mj-lt"/>
              <a:buAutoNum type="arabicPeriod"/>
              <a:tabLst>
                <a:tab pos="612140" algn="l"/>
              </a:tabLst>
            </a:pPr>
            <a:r>
              <a:rPr lang="en-GB" sz="1800" b="0" dirty="0">
                <a:solidFill>
                  <a:schemeClr val="bg1"/>
                </a:solidFill>
                <a:effectLst/>
                <a:latin typeface="Times New Roman" panose="02020603050405020304" pitchFamily="18" charset="0"/>
                <a:ea typeface="Calibri" panose="020F0502020204030204" pitchFamily="34" charset="0"/>
              </a:rPr>
              <a:t>Oleg </a:t>
            </a:r>
            <a:r>
              <a:rPr lang="en-GB" sz="1800" b="0" dirty="0" err="1">
                <a:solidFill>
                  <a:schemeClr val="bg1"/>
                </a:solidFill>
                <a:effectLst/>
                <a:latin typeface="Times New Roman" panose="02020603050405020304" pitchFamily="18" charset="0"/>
                <a:ea typeface="Calibri" panose="020F0502020204030204" pitchFamily="34" charset="0"/>
              </a:rPr>
              <a:t>Sheyner</a:t>
            </a:r>
            <a:r>
              <a:rPr lang="en-GB" sz="1800" b="0" dirty="0">
                <a:solidFill>
                  <a:schemeClr val="bg1"/>
                </a:solidFill>
                <a:effectLst/>
                <a:latin typeface="Times New Roman" panose="02020603050405020304" pitchFamily="18" charset="0"/>
                <a:ea typeface="Calibri" panose="020F0502020204030204" pitchFamily="34" charset="0"/>
              </a:rPr>
              <a:t>, Joshua Haines, Somesh Jha, R. Lippman and J. M. Wing, May, 2002. "Automat-ed generation and analysis of attack graphs", in Proceedings of IEEE Symposium on Security and Privacy.</a:t>
            </a:r>
            <a:endParaRPr lang="en-IN" sz="1800" b="1" dirty="0">
              <a:solidFill>
                <a:schemeClr val="bg1"/>
              </a:solidFill>
              <a:effectLst/>
              <a:latin typeface="Arial" panose="020B0604020202020204" pitchFamily="34" charset="0"/>
              <a:ea typeface="Arial" panose="020B0604020202020204" pitchFamily="34" charset="0"/>
            </a:endParaRPr>
          </a:p>
          <a:p>
            <a:endParaRPr lang="en-US" dirty="0">
              <a:solidFill>
                <a:schemeClr val="bg1"/>
              </a:solidFill>
            </a:endParaRPr>
          </a:p>
        </p:txBody>
      </p:sp>
    </p:spTree>
    <p:extLst>
      <p:ext uri="{BB962C8B-B14F-4D97-AF65-F5344CB8AC3E}">
        <p14:creationId xmlns:p14="http://schemas.microsoft.com/office/powerpoint/2010/main" val="325637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122C62-95A3-B039-AAB7-4CF16B91758B}"/>
              </a:ext>
            </a:extLst>
          </p:cNvPr>
          <p:cNvSpPr>
            <a:spLocks noGrp="1"/>
          </p:cNvSpPr>
          <p:nvPr>
            <p:ph type="title"/>
          </p:nvPr>
        </p:nvSpPr>
        <p:spPr>
          <a:xfrm>
            <a:off x="3700762" y="0"/>
            <a:ext cx="9905999" cy="914400"/>
          </a:xfrm>
        </p:spPr>
        <p:txBody>
          <a:bodyPr>
            <a:noAutofit/>
          </a:bodyPr>
          <a:lstStyle/>
          <a:p>
            <a:br>
              <a:rPr lang="en-IN" sz="3200" b="0" i="0" u="none" strike="noStrike" dirty="0">
                <a:effectLst/>
                <a:latin typeface="Times New Roman" panose="02020603050405020304" pitchFamily="18" charset="0"/>
                <a:cs typeface="Times New Roman" panose="02020603050405020304" pitchFamily="18" charset="0"/>
              </a:rPr>
            </a:br>
            <a:br>
              <a:rPr lang="en-IN" sz="3200" b="0" i="0" u="none" strike="noStrike" dirty="0">
                <a:effectLst/>
                <a:latin typeface="Times New Roman" panose="02020603050405020304" pitchFamily="18" charset="0"/>
                <a:cs typeface="Times New Roman" panose="02020603050405020304" pitchFamily="18" charset="0"/>
              </a:rPr>
            </a:br>
            <a:r>
              <a:rPr lang="en-IN" sz="3200" b="1" i="0" u="none" strike="noStrike" dirty="0">
                <a:solidFill>
                  <a:schemeClr val="bg1"/>
                </a:solidFill>
                <a:effectLst/>
                <a:latin typeface="Times New Roman"/>
                <a:cs typeface="Times New Roman"/>
              </a:rPr>
              <a:t>OBJECTIVES:</a:t>
            </a:r>
            <a:br>
              <a:rPr lang="en-IN" sz="3200" b="0" i="0" u="none" strike="noStrike" dirty="0">
                <a:effectLst/>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A1EED9F8-9015-D65B-9EF9-ED091936E34E}"/>
              </a:ext>
            </a:extLst>
          </p:cNvPr>
          <p:cNvSpPr>
            <a:spLocks noGrp="1"/>
          </p:cNvSpPr>
          <p:nvPr>
            <p:ph idx="1"/>
          </p:nvPr>
        </p:nvSpPr>
        <p:spPr>
          <a:xfrm>
            <a:off x="955024" y="1207904"/>
            <a:ext cx="9730575" cy="4999929"/>
          </a:xfrm>
        </p:spPr>
        <p:txBody>
          <a:bodyPr vert="horz" lIns="91440" tIns="45720" rIns="91440" bIns="45720" rtlCol="0" anchor="t">
            <a:noAutofit/>
          </a:bodyPr>
          <a:lstStyle/>
          <a:p>
            <a:pPr algn="just"/>
            <a:r>
              <a:rPr lang="en-US" sz="1800">
                <a:solidFill>
                  <a:schemeClr val="bg1"/>
                </a:solidFill>
                <a:latin typeface="Times New Roman"/>
                <a:ea typeface="+mn-lt"/>
                <a:cs typeface="+mn-lt"/>
              </a:rPr>
              <a:t>To conduct a comprehensive review of existing literature related to web application security, vulnerability scanning tools, and cybersecurity methodologies.</a:t>
            </a:r>
            <a:endParaRPr lang="en-US"/>
          </a:p>
          <a:p>
            <a:pPr algn="just"/>
            <a:r>
              <a:rPr lang="en-US" sz="1800">
                <a:solidFill>
                  <a:schemeClr val="bg1"/>
                </a:solidFill>
                <a:latin typeface="Times New Roman"/>
                <a:ea typeface="+mn-lt"/>
                <a:cs typeface="+mn-lt"/>
              </a:rPr>
              <a:t>To define the specific requirements and design specifications for the Cyber Shield project based on the insights gained from the literature review.</a:t>
            </a:r>
          </a:p>
          <a:p>
            <a:pPr algn="just"/>
            <a:r>
              <a:rPr lang="en-US" sz="1800">
                <a:solidFill>
                  <a:schemeClr val="bg1"/>
                </a:solidFill>
                <a:latin typeface="Times New Roman"/>
                <a:ea typeface="+mn-lt"/>
                <a:cs typeface="+mn-lt"/>
              </a:rPr>
              <a:t> To create a functional block diagram that illustrates the key components and interactions within the Cyber Shield hardware and software system.</a:t>
            </a:r>
          </a:p>
          <a:p>
            <a:pPr algn="just"/>
            <a:r>
              <a:rPr lang="en-US" sz="1800">
                <a:solidFill>
                  <a:schemeClr val="bg1"/>
                </a:solidFill>
                <a:latin typeface="Times New Roman"/>
                <a:ea typeface="+mn-lt"/>
                <a:cs typeface="+mn-lt"/>
              </a:rPr>
              <a:t>To develop the individual blocks identified in the functional block diagram, including the Raspberry Pi 4, LCD display, USB hub, and the vulnerability scanning tools.</a:t>
            </a:r>
          </a:p>
          <a:p>
            <a:pPr algn="just"/>
            <a:r>
              <a:rPr lang="en-US" sz="1800">
                <a:solidFill>
                  <a:schemeClr val="bg1"/>
                </a:solidFill>
                <a:latin typeface="Times New Roman"/>
                <a:ea typeface="+mn-lt"/>
                <a:cs typeface="+mn-lt"/>
              </a:rPr>
              <a:t>To integrate the individual blocks developed in the previous step and establish seamless interfaces between hardware and software components.</a:t>
            </a:r>
          </a:p>
          <a:p>
            <a:pPr algn="just"/>
            <a:r>
              <a:rPr lang="en-US" sz="1800">
                <a:solidFill>
                  <a:schemeClr val="bg1"/>
                </a:solidFill>
                <a:latin typeface="Times New Roman"/>
                <a:ea typeface="+mn-lt"/>
                <a:cs typeface="+mn-lt"/>
              </a:rPr>
              <a:t>To implement and test wireless communication capabilities within the Cyber Shield system, ensuring effective data transfer and interaction between the Raspberry Pi and other components.</a:t>
            </a:r>
          </a:p>
        </p:txBody>
      </p:sp>
    </p:spTree>
    <p:extLst>
      <p:ext uri="{BB962C8B-B14F-4D97-AF65-F5344CB8AC3E}">
        <p14:creationId xmlns:p14="http://schemas.microsoft.com/office/powerpoint/2010/main" val="2936522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8B320-EC7E-7F2F-5515-204140278D61}"/>
              </a:ext>
            </a:extLst>
          </p:cNvPr>
          <p:cNvSpPr>
            <a:spLocks noGrp="1"/>
          </p:cNvSpPr>
          <p:nvPr>
            <p:ph type="title"/>
          </p:nvPr>
        </p:nvSpPr>
        <p:spPr>
          <a:xfrm>
            <a:off x="146331" y="-151262"/>
            <a:ext cx="4492905" cy="1371647"/>
          </a:xfrm>
        </p:spPr>
        <p:txBody>
          <a:bodyPr>
            <a:normAutofit/>
          </a:bodyPr>
          <a:lstStyle/>
          <a:p>
            <a:r>
              <a:rPr lang="en-IN" b="1" i="0" u="none" strike="noStrike" dirty="0">
                <a:effectLst/>
                <a:latin typeface="Times New Roman" panose="02020603050405020304" pitchFamily="18" charset="0"/>
                <a:cs typeface="Times New Roman" panose="02020603050405020304" pitchFamily="18" charset="0"/>
              </a:rPr>
              <a:t>METHODOLOGY:</a:t>
            </a:r>
            <a:endParaRPr lang="en-US" dirty="0">
              <a:latin typeface="Times New Roman" panose="02020603050405020304" pitchFamily="18" charset="0"/>
              <a:cs typeface="Times New Roman" panose="02020603050405020304" pitchFamily="18" charset="0"/>
            </a:endParaRPr>
          </a:p>
        </p:txBody>
      </p:sp>
      <p:graphicFrame>
        <p:nvGraphicFramePr>
          <p:cNvPr id="6" name="Content Placeholder 2">
            <a:extLst>
              <a:ext uri="{FF2B5EF4-FFF2-40B4-BE49-F238E27FC236}">
                <a16:creationId xmlns:a16="http://schemas.microsoft.com/office/drawing/2014/main" id="{FF8589E0-CE22-7AEC-1AD5-8DF7CE08825B}"/>
              </a:ext>
            </a:extLst>
          </p:cNvPr>
          <p:cNvGraphicFramePr>
            <a:graphicFrameLocks noGrp="1"/>
          </p:cNvGraphicFramePr>
          <p:nvPr>
            <p:ph idx="1"/>
            <p:extLst>
              <p:ext uri="{D42A27DB-BD31-4B8C-83A1-F6EECF244321}">
                <p14:modId xmlns:p14="http://schemas.microsoft.com/office/powerpoint/2010/main" val="2747732214"/>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diagram of a computer&#10;&#10;Description automatically generated">
            <a:extLst>
              <a:ext uri="{FF2B5EF4-FFF2-40B4-BE49-F238E27FC236}">
                <a16:creationId xmlns:a16="http://schemas.microsoft.com/office/drawing/2014/main" id="{C14B03A6-8F94-E3F2-7B9B-E84240EEDA1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656141" y="159519"/>
            <a:ext cx="3963564" cy="2281252"/>
          </a:xfrm>
          <a:prstGeom prst="rect">
            <a:avLst/>
          </a:prstGeom>
        </p:spPr>
      </p:pic>
      <p:sp>
        <p:nvSpPr>
          <p:cNvPr id="8" name="TextBox 7">
            <a:extLst>
              <a:ext uri="{FF2B5EF4-FFF2-40B4-BE49-F238E27FC236}">
                <a16:creationId xmlns:a16="http://schemas.microsoft.com/office/drawing/2014/main" id="{9483CBC3-35DE-0437-2ABA-7770C88E6562}"/>
              </a:ext>
            </a:extLst>
          </p:cNvPr>
          <p:cNvSpPr txBox="1"/>
          <p:nvPr/>
        </p:nvSpPr>
        <p:spPr>
          <a:xfrm>
            <a:off x="8388724" y="6899177"/>
            <a:ext cx="3260373" cy="230832"/>
          </a:xfrm>
          <a:prstGeom prst="rect">
            <a:avLst/>
          </a:prstGeom>
          <a:noFill/>
        </p:spPr>
        <p:txBody>
          <a:bodyPr wrap="square" rtlCol="0">
            <a:spAutoFit/>
          </a:bodyPr>
          <a:lstStyle/>
          <a:p>
            <a:r>
              <a:rPr lang="en-US" sz="900">
                <a:hlinkClick r:id="rId8" tooltip="https://arkit.co.in/secure-web-server/"/>
              </a:rPr>
              <a:t>This Photo</a:t>
            </a:r>
            <a:r>
              <a:rPr lang="en-US" sz="900"/>
              <a:t> by Unknown Author is licensed under </a:t>
            </a:r>
            <a:r>
              <a:rPr lang="en-US" sz="900">
                <a:hlinkClick r:id="rId9" tooltip="https://creativecommons.org/licenses/by-nc/3.0/"/>
              </a:rPr>
              <a:t>CC BY-NC</a:t>
            </a:r>
            <a:endParaRPr lang="en-US" sz="900"/>
          </a:p>
        </p:txBody>
      </p:sp>
    </p:spTree>
    <p:extLst>
      <p:ext uri="{BB962C8B-B14F-4D97-AF65-F5344CB8AC3E}">
        <p14:creationId xmlns:p14="http://schemas.microsoft.com/office/powerpoint/2010/main" val="4178646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653C0FA3-8D61-CE81-6E26-9C6D89653ADA}"/>
              </a:ext>
            </a:extLst>
          </p:cNvPr>
          <p:cNvGraphicFramePr>
            <a:graphicFrameLocks noGrp="1"/>
          </p:cNvGraphicFramePr>
          <p:nvPr>
            <p:ph idx="1"/>
          </p:nvPr>
        </p:nvGraphicFramePr>
        <p:xfrm>
          <a:off x="977462" y="885825"/>
          <a:ext cx="10069949" cy="490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9092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33" name="Group 13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4" name="Rectangle 13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sp>
        <p:nvSpPr>
          <p:cNvPr id="2" name="Title 1">
            <a:extLst>
              <a:ext uri="{FF2B5EF4-FFF2-40B4-BE49-F238E27FC236}">
                <a16:creationId xmlns:a16="http://schemas.microsoft.com/office/drawing/2014/main" id="{840E6877-AD14-ADF2-C690-FD346256CC4A}"/>
              </a:ext>
            </a:extLst>
          </p:cNvPr>
          <p:cNvSpPr>
            <a:spLocks noGrp="1"/>
          </p:cNvSpPr>
          <p:nvPr>
            <p:ph type="title"/>
          </p:nvPr>
        </p:nvSpPr>
        <p:spPr>
          <a:xfrm>
            <a:off x="5636462" y="16240"/>
            <a:ext cx="6050713" cy="1478570"/>
          </a:xfrm>
        </p:spPr>
        <p:txBody>
          <a:bodyPr>
            <a:normAutofit/>
          </a:bodyPr>
          <a:lstStyle/>
          <a:p>
            <a:r>
              <a:rPr lang="en-US" b="1" dirty="0">
                <a:latin typeface="Times New Roman" panose="02020603050405020304" pitchFamily="18" charset="0"/>
                <a:cs typeface="Times New Roman" panose="02020603050405020304" pitchFamily="18" charset="0"/>
              </a:rPr>
              <a:t>INTRODUCTION</a:t>
            </a:r>
            <a:r>
              <a:rPr lang="en-US" dirty="0">
                <a:latin typeface="Times New Roman" panose="02020603050405020304" pitchFamily="18" charset="0"/>
                <a:cs typeface="Times New Roman" panose="02020603050405020304" pitchFamily="18" charset="0"/>
              </a:rPr>
              <a:t>:</a:t>
            </a:r>
          </a:p>
        </p:txBody>
      </p:sp>
      <p:pic>
        <p:nvPicPr>
          <p:cNvPr id="10" name="Picture 9" descr="A finger pointing on a tablet with green neon lights">
            <a:extLst>
              <a:ext uri="{FF2B5EF4-FFF2-40B4-BE49-F238E27FC236}">
                <a16:creationId xmlns:a16="http://schemas.microsoft.com/office/drawing/2014/main" id="{5B815ECC-1269-CC61-C681-D81756F4B452}"/>
              </a:ext>
            </a:extLst>
          </p:cNvPr>
          <p:cNvPicPr>
            <a:picLocks noChangeAspect="1"/>
          </p:cNvPicPr>
          <p:nvPr/>
        </p:nvPicPr>
        <p:blipFill rotWithShape="1">
          <a:blip r:embed="rId4"/>
          <a:srcRect l="12171" r="42709" b="-1"/>
          <a:stretch/>
        </p:blipFill>
        <p:spPr>
          <a:xfrm>
            <a:off x="-5597" y="10"/>
            <a:ext cx="4635583" cy="6857990"/>
          </a:xfrm>
          <a:prstGeom prst="rect">
            <a:avLst/>
          </a:prstGeom>
        </p:spPr>
      </p:pic>
      <p:grpSp>
        <p:nvGrpSpPr>
          <p:cNvPr id="137" name="Group 13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38" name="Rectangle 13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39"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40"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41" name="Rectangle 14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42"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43"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44"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4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4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4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4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49"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0"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1"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2"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3"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4"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6"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7"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8"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59"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0"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2"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3"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4"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5"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6" name="Rectangle 16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6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6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2"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3"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4"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5"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6"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7"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78" name="Rectangle 177">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txBody>
            <a:bodyPr/>
            <a:lstStyle/>
            <a:p>
              <a:endParaRPr lang="en-US"/>
            </a:p>
          </p:txBody>
        </p:sp>
        <p:sp>
          <p:nvSpPr>
            <p:cNvPr id="179"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0"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1"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2"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3"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4"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5"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6"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7"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8"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89"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0"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sp>
          <p:nvSpPr>
            <p:cNvPr id="191"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txBody>
            <a:bodyPr/>
            <a:lstStyle/>
            <a:p>
              <a:endParaRPr lang="en-US"/>
            </a:p>
          </p:txBody>
        </p:sp>
      </p:grpSp>
      <p:graphicFrame>
        <p:nvGraphicFramePr>
          <p:cNvPr id="5" name="Content Placeholder 2">
            <a:extLst>
              <a:ext uri="{FF2B5EF4-FFF2-40B4-BE49-F238E27FC236}">
                <a16:creationId xmlns:a16="http://schemas.microsoft.com/office/drawing/2014/main" id="{E00F018D-87B0-6005-AAF0-4BC7B12E423A}"/>
              </a:ext>
            </a:extLst>
          </p:cNvPr>
          <p:cNvGraphicFramePr>
            <a:graphicFrameLocks noGrp="1"/>
          </p:cNvGraphicFramePr>
          <p:nvPr>
            <p:ph idx="1"/>
            <p:extLst>
              <p:ext uri="{D42A27DB-BD31-4B8C-83A1-F6EECF244321}">
                <p14:modId xmlns:p14="http://schemas.microsoft.com/office/powerpoint/2010/main" val="1859276949"/>
              </p:ext>
            </p:extLst>
          </p:nvPr>
        </p:nvGraphicFramePr>
        <p:xfrm>
          <a:off x="4965784" y="1871661"/>
          <a:ext cx="6078453"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1388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A375-68A4-B5F2-915A-8771CFC87828}"/>
              </a:ext>
            </a:extLst>
          </p:cNvPr>
          <p:cNvSpPr>
            <a:spLocks noGrp="1"/>
          </p:cNvSpPr>
          <p:nvPr>
            <p:ph type="title"/>
          </p:nvPr>
        </p:nvSpPr>
        <p:spPr>
          <a:xfrm>
            <a:off x="1141413" y="273270"/>
            <a:ext cx="9368932" cy="1103586"/>
          </a:xfrm>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Literature Review</a:t>
            </a:r>
            <a:br>
              <a:rPr lang="en-GB" sz="3600" b="1"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8D9F3C5-BAEC-CF22-346A-BE05C598FC7C}"/>
              </a:ext>
            </a:extLst>
          </p:cNvPr>
          <p:cNvSpPr>
            <a:spLocks noGrp="1"/>
          </p:cNvSpPr>
          <p:nvPr>
            <p:ph idx="1"/>
          </p:nvPr>
        </p:nvSpPr>
        <p:spPr>
          <a:xfrm>
            <a:off x="1141412" y="896005"/>
            <a:ext cx="9911327" cy="5087028"/>
          </a:xfrm>
        </p:spPr>
        <p:txBody>
          <a:bodyPr vert="horz" lIns="91440" tIns="45720" rIns="91440" bIns="45720" rtlCol="0" anchor="t">
            <a:normAutofit fontScale="70000" lnSpcReduction="20000"/>
          </a:bodyPr>
          <a:lstStyle/>
          <a:p>
            <a:pPr marL="0" indent="0" algn="ctr">
              <a:buNone/>
            </a:pPr>
            <a:r>
              <a:rPr lang="en-US" sz="3100" b="1" dirty="0">
                <a:solidFill>
                  <a:srgbClr val="000000"/>
                </a:solidFill>
                <a:latin typeface="Times New Roman" panose="02020603050405020304" pitchFamily="18" charset="0"/>
                <a:cs typeface="Times New Roman" panose="02020603050405020304" pitchFamily="18" charset="0"/>
              </a:rPr>
              <a:t>1. A STUDY OF CYBER SECURITY CHALLENGES AND ITS EMERGNING TRENDS ON LATEST TECHNOLOGIES</a:t>
            </a:r>
            <a:endParaRPr lang="en-US" sz="3100" dirty="0">
              <a:latin typeface="Times New Roman" panose="02020603050405020304" pitchFamily="18" charset="0"/>
              <a:cs typeface="Times New Roman" panose="02020603050405020304" pitchFamily="18" charset="0"/>
            </a:endParaRPr>
          </a:p>
          <a:p>
            <a:pPr marL="0" indent="0">
              <a:buNone/>
            </a:pPr>
            <a:endParaRPr lang="en-US" sz="2300" dirty="0">
              <a:solidFill>
                <a:srgbClr val="000000"/>
              </a:solidFill>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Rising cyber crimes pose a significant threat, prompting governments and companies to implement measures in a rapidly evolving technological landscape.</a:t>
            </a:r>
            <a:endParaRPr lang="en-US" sz="2300" dirty="0">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Cloud adoption, Advanced Persistent Threats, mobile network vulnerabilities, and IPv6 transition contribute to changing cybersecurity dynamics.</a:t>
            </a:r>
            <a:endParaRPr lang="en-US" sz="2300" dirty="0">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Social media's widespread use becomes a cyber threat hotspot, demanding vigilance in balancing publicity with safeguarding personal information.</a:t>
            </a:r>
            <a:endParaRPr lang="en-US" sz="2300" dirty="0">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 Access control, password security, authentication, malware scanners, firewalls, and antivirus software are vital measures to fortify cybersecurity defenses.</a:t>
            </a:r>
            <a:endParaRPr lang="en-US" sz="2300" dirty="0">
              <a:latin typeface="Times New Roman" panose="02020603050405020304" pitchFamily="18" charset="0"/>
              <a:cs typeface="Times New Roman" panose="02020603050405020304" pitchFamily="18" charset="0"/>
            </a:endParaRPr>
          </a:p>
          <a:p>
            <a:r>
              <a:rPr lang="en-US" sz="2300" dirty="0">
                <a:solidFill>
                  <a:srgbClr val="000000"/>
                </a:solidFill>
                <a:latin typeface="Times New Roman" panose="02020603050405020304" pitchFamily="18" charset="0"/>
                <a:cs typeface="Times New Roman" panose="02020603050405020304" pitchFamily="18" charset="0"/>
              </a:rPr>
              <a:t>Responsible internet use is crucial, encompassing guidelines like avoiding cyberbullying, respecting copyrights, and safeguarding personal information to enhance overall cybersecurity.</a:t>
            </a:r>
            <a:endParaRPr lang="en-US" sz="2300" dirty="0">
              <a:latin typeface="Times New Roman" panose="02020603050405020304" pitchFamily="18" charset="0"/>
              <a:cs typeface="Times New Roman" panose="02020603050405020304" pitchFamily="18" charset="0"/>
            </a:endParaRPr>
          </a:p>
          <a:p>
            <a:pPr marL="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477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35E8-74F1-DE80-A172-4EFBD5A7AED7}"/>
              </a:ext>
            </a:extLst>
          </p:cNvPr>
          <p:cNvSpPr>
            <a:spLocks noGrp="1"/>
          </p:cNvSpPr>
          <p:nvPr>
            <p:ph type="title"/>
          </p:nvPr>
        </p:nvSpPr>
        <p:spPr>
          <a:xfrm>
            <a:off x="1141413" y="618518"/>
            <a:ext cx="9905998" cy="1244109"/>
          </a:xfrm>
        </p:spPr>
        <p:txBody>
          <a:bodyPr>
            <a:norm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LITERATURE REVIEW</a:t>
            </a:r>
            <a:br>
              <a:rPr lang="en-US" sz="3200" b="1" dirty="0">
                <a:solidFill>
                  <a:schemeClr val="bg1"/>
                </a:solidFill>
                <a:latin typeface="Times New Roman" panose="02020603050405020304" pitchFamily="18" charset="0"/>
                <a:cs typeface="Times New Roman" panose="02020603050405020304" pitchFamily="18" charset="0"/>
              </a:rPr>
            </a:br>
            <a:endParaRPr lang="en-US" dirty="0">
              <a:solidFill>
                <a:schemeClr val="bg1"/>
              </a:solidFill>
              <a:latin typeface="Times New Roman" panose="02020603050405020304" pitchFamily="18" charset="0"/>
              <a:ea typeface="+mj-lt"/>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93859BD-5488-EBDF-A63D-52BC7A0568B2}"/>
              </a:ext>
            </a:extLst>
          </p:cNvPr>
          <p:cNvSpPr>
            <a:spLocks noGrp="1"/>
          </p:cNvSpPr>
          <p:nvPr>
            <p:ph idx="1"/>
          </p:nvPr>
        </p:nvSpPr>
        <p:spPr>
          <a:xfrm>
            <a:off x="1141412" y="959949"/>
            <a:ext cx="9905999" cy="4831252"/>
          </a:xfrm>
        </p:spPr>
        <p:txBody>
          <a:bodyPr vert="horz" lIns="91440" tIns="45720" rIns="91440" bIns="45720" rtlCol="0" anchor="t">
            <a:normAutofit fontScale="85000" lnSpcReduction="20000"/>
          </a:bodyPr>
          <a:lstStyle/>
          <a:p>
            <a:pPr marL="0" indent="0" algn="ctr">
              <a:buNone/>
            </a:pPr>
            <a:r>
              <a:rPr lang="en-US" sz="2600" b="1" dirty="0">
                <a:solidFill>
                  <a:srgbClr val="000000"/>
                </a:solidFill>
                <a:latin typeface="Times New Roman" panose="02020603050405020304" pitchFamily="18" charset="0"/>
                <a:cs typeface="Times New Roman" panose="02020603050405020304" pitchFamily="18" charset="0"/>
              </a:rPr>
              <a:t>2. </a:t>
            </a:r>
            <a:r>
              <a:rPr lang="en-US" sz="2600" b="1" dirty="0">
                <a:solidFill>
                  <a:srgbClr val="141413"/>
                </a:solidFill>
                <a:latin typeface="Times New Roman" panose="02020603050405020304" pitchFamily="18" charset="0"/>
                <a:cs typeface="Times New Roman" panose="02020603050405020304" pitchFamily="18" charset="0"/>
              </a:rPr>
              <a:t>BUGS IN OUR POCKETS: THE RISKS OF CLIENT-SIDE SCANNING</a:t>
            </a:r>
            <a:endParaRPr lang="en-US" sz="2600" b="1" dirty="0">
              <a:latin typeface="Times New Roman" panose="02020603050405020304" pitchFamily="18" charset="0"/>
              <a:cs typeface="Times New Roman" panose="02020603050405020304" pitchFamily="18" charset="0"/>
            </a:endParaRPr>
          </a:p>
          <a:p>
            <a:pPr>
              <a:buNone/>
            </a:pPr>
            <a:endParaRPr lang="en-US" sz="1100" dirty="0">
              <a:solidFill>
                <a:srgbClr val="000000"/>
              </a:solidFill>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CSS, a shift from server-side scanning, raises concerns as it compromises user privacy, challenges security, and lacks clear crime prevention efficacy.</a:t>
            </a:r>
            <a:endParaRPr lang="en-US" sz="1900" dirty="0">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 CSS introduces security and privacy risks, questioning the effectiveness of detecting targeted content. The potential for abuse and lack of user control are highlighted.</a:t>
            </a:r>
            <a:endParaRPr lang="en-US" sz="1900" dirty="0">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 Unlike server-side scanning, CSS operates on user devices, blurring the line between private and shared data. The paper evaluates the shift's impact on security and privacy.</a:t>
            </a:r>
            <a:endParaRPr lang="en-US" sz="1900" dirty="0">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 The paper examines CSS technologies, including perceptual hashing and machine learning. It outlines the operational flows for server-side and client-side scanning, emphasizing potential vulnerabilities.</a:t>
            </a:r>
            <a:endParaRPr lang="en-US" sz="1900" dirty="0">
              <a:latin typeface="Times New Roman" panose="02020603050405020304" pitchFamily="18" charset="0"/>
              <a:cs typeface="Times New Roman" panose="02020603050405020304" pitchFamily="18" charset="0"/>
            </a:endParaRPr>
          </a:p>
          <a:p>
            <a:pPr algn="just"/>
            <a:r>
              <a:rPr lang="en-US" sz="1900" dirty="0">
                <a:solidFill>
                  <a:srgbClr val="000000"/>
                </a:solidFill>
                <a:latin typeface="Times New Roman" panose="02020603050405020304" pitchFamily="18" charset="0"/>
                <a:cs typeface="Times New Roman" panose="02020603050405020304" pitchFamily="18" charset="0"/>
              </a:rPr>
              <a:t> Moving scanning to the client introduces new threats, from on-device attacks to vulnerabilities in the back-end infrastructure. The paper proposes design principles, emphasizing simplicity, least privilege, and open design to mitigate risks.</a:t>
            </a:r>
            <a:endParaRPr lang="en-US" sz="1900" dirty="0">
              <a:latin typeface="Times New Roman" panose="02020603050405020304" pitchFamily="18" charset="0"/>
              <a:cs typeface="Times New Roman" panose="02020603050405020304" pitchFamily="18" charset="0"/>
            </a:endParaRPr>
          </a:p>
          <a:p>
            <a:pPr marL="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409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95A8-63FD-3DA9-206D-7E224402B2A0}"/>
              </a:ext>
            </a:extLst>
          </p:cNvPr>
          <p:cNvSpPr>
            <a:spLocks noGrp="1"/>
          </p:cNvSpPr>
          <p:nvPr>
            <p:ph type="title"/>
          </p:nvPr>
        </p:nvSpPr>
        <p:spPr>
          <a:xfrm>
            <a:off x="1029118" y="122769"/>
            <a:ext cx="9905998" cy="837303"/>
          </a:xfrm>
        </p:spPr>
        <p:txBody>
          <a:bodyPr>
            <a:normAutofit/>
          </a:bodyPr>
          <a:lstStyle/>
          <a:p>
            <a:pPr algn="ctr"/>
            <a:r>
              <a:rPr lang="en-US" sz="4000" b="1" dirty="0">
                <a:solidFill>
                  <a:schemeClr val="bg1"/>
                </a:solidFill>
                <a:latin typeface="Times New Roman" panose="02020603050405020304" pitchFamily="18" charset="0"/>
                <a:cs typeface="Times New Roman" panose="02020603050405020304" pitchFamily="18" charset="0"/>
              </a:rPr>
              <a:t>LITERATURE  Review</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AC0B7A-52C0-3D7E-D408-E30A8A745D44}"/>
              </a:ext>
            </a:extLst>
          </p:cNvPr>
          <p:cNvSpPr>
            <a:spLocks noGrp="1"/>
          </p:cNvSpPr>
          <p:nvPr>
            <p:ph idx="1"/>
          </p:nvPr>
        </p:nvSpPr>
        <p:spPr>
          <a:xfrm>
            <a:off x="1029118" y="960072"/>
            <a:ext cx="10133764" cy="5007591"/>
          </a:xfrm>
        </p:spPr>
        <p:txBody>
          <a:bodyPr>
            <a:normAutofit fontScale="70000" lnSpcReduction="20000"/>
          </a:bodyPr>
          <a:lstStyle/>
          <a:p>
            <a:pPr marL="0" indent="0" algn="ctr">
              <a:spcBef>
                <a:spcPts val="0"/>
              </a:spcBef>
              <a:buNone/>
            </a:pPr>
            <a:r>
              <a:rPr lang="en-IN" sz="3100" b="1" dirty="0">
                <a:solidFill>
                  <a:schemeClr val="bg1"/>
                </a:solidFill>
                <a:effectLst/>
                <a:latin typeface="Times New Roman" panose="02020603050405020304" pitchFamily="18" charset="0"/>
                <a:cs typeface="Times New Roman" panose="02020603050405020304" pitchFamily="18" charset="0"/>
              </a:rPr>
              <a:t>3. A COMPREHENSIVE REVIEW STUDY OF CYBER-ATTACKS AND CYBER SECURITY; EMERGING TRENDS AND RECENT DEVELOPMENTS</a:t>
            </a:r>
            <a:r>
              <a:rPr lang="en-IN" sz="3100" dirty="0">
                <a:effectLst/>
                <a:latin typeface="t1-gul-regular"/>
              </a:rPr>
              <a:t> </a:t>
            </a:r>
            <a:endParaRPr lang="en-IN" sz="3100" dirty="0">
              <a:effectLst/>
            </a:endParaRPr>
          </a:p>
          <a:p>
            <a:pPr marL="0" indent="0" algn="l" rtl="0">
              <a:spcBef>
                <a:spcPts val="0"/>
              </a:spcBef>
              <a:spcAft>
                <a:spcPts val="0"/>
              </a:spcAft>
              <a:buNone/>
            </a:pPr>
            <a:endParaRPr lang="en-IN" b="0" i="0" u="none" strike="noStrike" dirty="0">
              <a:solidFill>
                <a:srgbClr val="000000"/>
              </a:solidFill>
              <a:effectLst/>
            </a:endParaRPr>
          </a:p>
          <a:p>
            <a:pPr marL="0" indent="0" algn="l" rtl="0">
              <a:spcBef>
                <a:spcPts val="0"/>
              </a:spcBef>
              <a:spcAft>
                <a:spcPts val="0"/>
              </a:spcAft>
              <a:buNone/>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 </a:t>
            </a: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Cyberspace is a pivotal power source, challenging traditional notions of power distribution among governments.</a:t>
            </a:r>
          </a:p>
          <a:p>
            <a:pPr>
              <a:spcBef>
                <a:spcPts val="0"/>
              </a:spcBef>
            </a:pPr>
            <a:endParaRPr lang="en-IN" sz="2300" b="0" i="0" u="none" strike="noStrike" dirty="0">
              <a:solidFill>
                <a:srgbClr val="000000"/>
              </a:solidFill>
              <a:effectLst/>
              <a:latin typeface="Times New Roman" panose="02020603050405020304" pitchFamily="18" charset="0"/>
              <a:cs typeface="Times New Roman" panose="02020603050405020304" pitchFamily="18" charset="0"/>
            </a:endParaRP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National security now extends beyond military concerns, encompassing citizens' quality of life as a crucial dimension.</a:t>
            </a:r>
          </a:p>
          <a:p>
            <a:pPr>
              <a:spcBef>
                <a:spcPts val="0"/>
              </a:spcBef>
            </a:pPr>
            <a:endParaRPr lang="en-IN" sz="2300" b="0" i="0" u="none" strike="noStrike" dirty="0">
              <a:solidFill>
                <a:srgbClr val="000000"/>
              </a:solidFill>
              <a:effectLst/>
              <a:latin typeface="Times New Roman" panose="02020603050405020304" pitchFamily="18" charset="0"/>
              <a:cs typeface="Times New Roman" panose="02020603050405020304" pitchFamily="18" charset="0"/>
            </a:endParaRP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Cyber threats defy traditional geographical constraints, complicating identification and response strategies for governments.</a:t>
            </a:r>
          </a:p>
          <a:p>
            <a:pPr>
              <a:spcBef>
                <a:spcPts val="0"/>
              </a:spcBef>
            </a:pPr>
            <a:endParaRPr lang="en-IN" sz="2300" b="0" i="0" u="none" strike="noStrike" dirty="0">
              <a:solidFill>
                <a:srgbClr val="000000"/>
              </a:solidFill>
              <a:effectLst/>
              <a:latin typeface="Times New Roman" panose="02020603050405020304" pitchFamily="18" charset="0"/>
              <a:cs typeface="Times New Roman" panose="02020603050405020304" pitchFamily="18" charset="0"/>
            </a:endParaRP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Cyber threats are sporadic, multidimensional, and pose high levels of damage to sensitive networks, necessitating unprecedented cooperation.</a:t>
            </a:r>
          </a:p>
          <a:p>
            <a:pPr>
              <a:spcBef>
                <a:spcPts val="0"/>
              </a:spcBef>
            </a:pPr>
            <a:endParaRPr lang="en-IN" sz="2300" b="0" i="0" u="none" strike="noStrike" dirty="0">
              <a:solidFill>
                <a:srgbClr val="000000"/>
              </a:solidFill>
              <a:effectLst/>
              <a:latin typeface="Times New Roman" panose="02020603050405020304" pitchFamily="18" charset="0"/>
              <a:cs typeface="Times New Roman" panose="02020603050405020304" pitchFamily="18" charset="0"/>
            </a:endParaRPr>
          </a:p>
          <a:p>
            <a:pPr>
              <a:spcBef>
                <a:spcPts val="0"/>
              </a:spcBef>
            </a:pPr>
            <a:r>
              <a:rPr lang="en-IN" sz="2300" b="0" i="0" u="none" strike="noStrike" dirty="0">
                <a:solidFill>
                  <a:srgbClr val="000000"/>
                </a:solidFill>
                <a:effectLst/>
                <a:latin typeface="Times New Roman" panose="02020603050405020304" pitchFamily="18" charset="0"/>
                <a:cs typeface="Times New Roman" panose="02020603050405020304" pitchFamily="18" charset="0"/>
              </a:rPr>
              <a:t>Beyond governments, individuals and companies are susceptible to cyber threats, requiring collective efforts and cooperation for effective mitigation.</a:t>
            </a:r>
          </a:p>
        </p:txBody>
      </p:sp>
    </p:spTree>
    <p:extLst>
      <p:ext uri="{BB962C8B-B14F-4D97-AF65-F5344CB8AC3E}">
        <p14:creationId xmlns:p14="http://schemas.microsoft.com/office/powerpoint/2010/main" val="4171531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
  <TotalTime>777</TotalTime>
  <Words>3140</Words>
  <Application>Microsoft Macintosh PowerPoint</Application>
  <PresentationFormat>Widescreen</PresentationFormat>
  <Paragraphs>196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t1-gul-regular</vt:lpstr>
      <vt:lpstr>Times New Roman</vt:lpstr>
      <vt:lpstr>Tw Cen MT</vt:lpstr>
      <vt:lpstr>Circuit</vt:lpstr>
      <vt:lpstr>PowerPoint Presentation</vt:lpstr>
      <vt:lpstr>AIM:</vt:lpstr>
      <vt:lpstr>  OBJECTIVES: </vt:lpstr>
      <vt:lpstr>METHODOLOGY:</vt:lpstr>
      <vt:lpstr>PowerPoint Presentation</vt:lpstr>
      <vt:lpstr>INTRODUCTION:</vt:lpstr>
      <vt:lpstr>Literature Review </vt:lpstr>
      <vt:lpstr>LITERATURE REVIEW  </vt:lpstr>
      <vt:lpstr>LITERATURE  Review</vt:lpstr>
      <vt:lpstr>LITERATURE  Review</vt:lpstr>
      <vt:lpstr>LITERATURE  Review :</vt:lpstr>
      <vt:lpstr>LITERATURE  Review :</vt:lpstr>
      <vt:lpstr>Summary of Literature Review: </vt:lpstr>
      <vt:lpstr>Summary of Literature Review: </vt:lpstr>
      <vt:lpstr>Algorithm analysis : </vt:lpstr>
      <vt:lpstr>Algorithm analysis : </vt:lpstr>
      <vt:lpstr>Software REQUIREMENTS</vt:lpstr>
      <vt:lpstr>Software REQUIREMENTS</vt:lpstr>
      <vt:lpstr>Hardware requirements</vt:lpstr>
      <vt:lpstr>Hardware requirements</vt:lpstr>
      <vt:lpstr>Conclusion : </vt:lpstr>
      <vt:lpstr>Project schedule </vt:lpstr>
      <vt:lpstr>References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                                             CyberShield:  Securing Websites with Embedded Electronic Ecosystem </dc:title>
  <dc:creator>Chaitra Ulle</dc:creator>
  <cp:lastModifiedBy>Chaitra Ulle</cp:lastModifiedBy>
  <cp:revision>151</cp:revision>
  <dcterms:created xsi:type="dcterms:W3CDTF">2024-02-05T05:48:46Z</dcterms:created>
  <dcterms:modified xsi:type="dcterms:W3CDTF">2024-04-21T05:40:04Z</dcterms:modified>
</cp:coreProperties>
</file>